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9"/>
  </p:notesMasterIdLst>
  <p:sldIdLst>
    <p:sldId id="346" r:id="rId2"/>
    <p:sldId id="1085" r:id="rId3"/>
    <p:sldId id="1177" r:id="rId4"/>
    <p:sldId id="1196" r:id="rId5"/>
    <p:sldId id="1203" r:id="rId6"/>
    <p:sldId id="1209" r:id="rId7"/>
    <p:sldId id="1214" r:id="rId8"/>
    <p:sldId id="2543" r:id="rId9"/>
    <p:sldId id="1221" r:id="rId10"/>
    <p:sldId id="1218" r:id="rId11"/>
    <p:sldId id="4274" r:id="rId12"/>
    <p:sldId id="4266" r:id="rId13"/>
    <p:sldId id="4268" r:id="rId14"/>
    <p:sldId id="1224" r:id="rId15"/>
    <p:sldId id="4275" r:id="rId16"/>
    <p:sldId id="4270" r:id="rId17"/>
    <p:sldId id="4276" r:id="rId18"/>
    <p:sldId id="4277" r:id="rId19"/>
    <p:sldId id="4279" r:id="rId20"/>
    <p:sldId id="345" r:id="rId21"/>
    <p:sldId id="1172" r:id="rId22"/>
    <p:sldId id="1171" r:id="rId23"/>
    <p:sldId id="1153" r:id="rId24"/>
    <p:sldId id="1173" r:id="rId25"/>
    <p:sldId id="1174" r:id="rId26"/>
    <p:sldId id="1176" r:id="rId27"/>
    <p:sldId id="4290" r:id="rId28"/>
    <p:sldId id="1178" r:id="rId29"/>
    <p:sldId id="1155" r:id="rId30"/>
    <p:sldId id="4315" r:id="rId31"/>
    <p:sldId id="4314" r:id="rId32"/>
    <p:sldId id="1180" r:id="rId33"/>
    <p:sldId id="1181" r:id="rId34"/>
    <p:sldId id="4291" r:id="rId35"/>
    <p:sldId id="1182" r:id="rId36"/>
    <p:sldId id="506" r:id="rId37"/>
    <p:sldId id="4292" r:id="rId38"/>
    <p:sldId id="1185" r:id="rId39"/>
    <p:sldId id="1187" r:id="rId40"/>
    <p:sldId id="4293" r:id="rId41"/>
    <p:sldId id="1189" r:id="rId42"/>
    <p:sldId id="1190" r:id="rId43"/>
    <p:sldId id="1191" r:id="rId44"/>
    <p:sldId id="4294" r:id="rId45"/>
    <p:sldId id="1193" r:id="rId46"/>
    <p:sldId id="1195" r:id="rId47"/>
    <p:sldId id="1134" r:id="rId48"/>
    <p:sldId id="4295" r:id="rId49"/>
    <p:sldId id="1199" r:id="rId50"/>
    <p:sldId id="1197" r:id="rId51"/>
    <p:sldId id="1198" r:id="rId52"/>
    <p:sldId id="1200" r:id="rId53"/>
    <p:sldId id="1201" r:id="rId54"/>
    <p:sldId id="1202" r:id="rId55"/>
    <p:sldId id="4296" r:id="rId56"/>
    <p:sldId id="1204" r:id="rId57"/>
    <p:sldId id="1205" r:id="rId58"/>
    <p:sldId id="1206" r:id="rId59"/>
    <p:sldId id="1207" r:id="rId60"/>
    <p:sldId id="4312" r:id="rId61"/>
    <p:sldId id="1326" r:id="rId62"/>
    <p:sldId id="1236" r:id="rId63"/>
    <p:sldId id="1223" r:id="rId64"/>
    <p:sldId id="1227" r:id="rId65"/>
    <p:sldId id="4301" r:id="rId66"/>
    <p:sldId id="1237" r:id="rId67"/>
    <p:sldId id="1225" r:id="rId68"/>
    <p:sldId id="1226" r:id="rId69"/>
    <p:sldId id="1228" r:id="rId70"/>
    <p:sldId id="1208" r:id="rId71"/>
    <p:sldId id="4297" r:id="rId72"/>
    <p:sldId id="1215" r:id="rId73"/>
    <p:sldId id="1210" r:id="rId74"/>
    <p:sldId id="1216" r:id="rId75"/>
    <p:sldId id="1211" r:id="rId76"/>
    <p:sldId id="1217" r:id="rId77"/>
    <p:sldId id="1212" r:id="rId78"/>
    <p:sldId id="1219" r:id="rId79"/>
    <p:sldId id="4298" r:id="rId80"/>
    <p:sldId id="1220" r:id="rId81"/>
    <p:sldId id="4299" r:id="rId82"/>
    <p:sldId id="1233" r:id="rId83"/>
    <p:sldId id="1232" r:id="rId84"/>
    <p:sldId id="1231" r:id="rId85"/>
    <p:sldId id="4300" r:id="rId86"/>
    <p:sldId id="1234" r:id="rId87"/>
    <p:sldId id="1330" r:id="rId88"/>
    <p:sldId id="1331" r:id="rId89"/>
    <p:sldId id="1332" r:id="rId90"/>
    <p:sldId id="1435" r:id="rId91"/>
    <p:sldId id="1311" r:id="rId92"/>
    <p:sldId id="1312" r:id="rId93"/>
    <p:sldId id="1334" r:id="rId94"/>
    <p:sldId id="1335" r:id="rId95"/>
    <p:sldId id="1337" r:id="rId96"/>
    <p:sldId id="1338" r:id="rId97"/>
    <p:sldId id="1339" r:id="rId98"/>
    <p:sldId id="1340" r:id="rId99"/>
    <p:sldId id="1341" r:id="rId100"/>
    <p:sldId id="1342" r:id="rId101"/>
    <p:sldId id="1436" r:id="rId102"/>
    <p:sldId id="1239" r:id="rId103"/>
    <p:sldId id="1229" r:id="rId104"/>
    <p:sldId id="1241" r:id="rId105"/>
    <p:sldId id="1242" r:id="rId106"/>
    <p:sldId id="1243" r:id="rId107"/>
    <p:sldId id="1244" r:id="rId108"/>
    <p:sldId id="1230" r:id="rId109"/>
    <p:sldId id="1247" r:id="rId110"/>
    <p:sldId id="1248" r:id="rId111"/>
    <p:sldId id="1246" r:id="rId112"/>
    <p:sldId id="1343" r:id="rId113"/>
    <p:sldId id="1344" r:id="rId114"/>
    <p:sldId id="1345" r:id="rId115"/>
    <p:sldId id="1346" r:id="rId116"/>
    <p:sldId id="1347" r:id="rId117"/>
    <p:sldId id="1278" r:id="rId118"/>
    <p:sldId id="1348" r:id="rId119"/>
    <p:sldId id="1349" r:id="rId120"/>
    <p:sldId id="1357" r:id="rId121"/>
    <p:sldId id="1358" r:id="rId122"/>
    <p:sldId id="1359" r:id="rId123"/>
    <p:sldId id="1360" r:id="rId124"/>
    <p:sldId id="1350" r:id="rId125"/>
    <p:sldId id="1351" r:id="rId126"/>
    <p:sldId id="1352" r:id="rId127"/>
    <p:sldId id="1353" r:id="rId128"/>
    <p:sldId id="1354" r:id="rId129"/>
    <p:sldId id="1257" r:id="rId130"/>
    <p:sldId id="1275" r:id="rId131"/>
    <p:sldId id="1276" r:id="rId132"/>
    <p:sldId id="1277" r:id="rId133"/>
    <p:sldId id="1258" r:id="rId134"/>
    <p:sldId id="1259" r:id="rId135"/>
    <p:sldId id="4313" r:id="rId136"/>
    <p:sldId id="1355" r:id="rId137"/>
    <p:sldId id="1356" r:id="rId138"/>
    <p:sldId id="1361" r:id="rId139"/>
    <p:sldId id="1362" r:id="rId140"/>
    <p:sldId id="1363" r:id="rId141"/>
    <p:sldId id="1438" r:id="rId142"/>
    <p:sldId id="1272" r:id="rId143"/>
    <p:sldId id="1274" r:id="rId144"/>
    <p:sldId id="1273" r:id="rId145"/>
    <p:sldId id="1280" r:id="rId146"/>
    <p:sldId id="1279" r:id="rId147"/>
    <p:sldId id="1284" r:id="rId148"/>
    <p:sldId id="1271" r:id="rId149"/>
    <p:sldId id="1364" r:id="rId150"/>
    <p:sldId id="1281" r:id="rId151"/>
    <p:sldId id="1283" r:id="rId152"/>
    <p:sldId id="4309" r:id="rId153"/>
    <p:sldId id="1285" r:id="rId154"/>
    <p:sldId id="1286" r:id="rId155"/>
    <p:sldId id="1367" r:id="rId156"/>
    <p:sldId id="1368" r:id="rId157"/>
    <p:sldId id="1370" r:id="rId158"/>
    <p:sldId id="1282" r:id="rId159"/>
    <p:sldId id="1260" r:id="rId160"/>
    <p:sldId id="1372" r:id="rId161"/>
    <p:sldId id="1369" r:id="rId162"/>
    <p:sldId id="1374" r:id="rId163"/>
    <p:sldId id="1376" r:id="rId164"/>
    <p:sldId id="1371" r:id="rId165"/>
    <p:sldId id="1377" r:id="rId166"/>
    <p:sldId id="1378" r:id="rId167"/>
    <p:sldId id="1442" r:id="rId168"/>
    <p:sldId id="1254" r:id="rId169"/>
    <p:sldId id="1240" r:id="rId170"/>
    <p:sldId id="1380" r:id="rId171"/>
    <p:sldId id="1249" r:id="rId172"/>
    <p:sldId id="1250" r:id="rId173"/>
    <p:sldId id="1251" r:id="rId174"/>
    <p:sldId id="1252" r:id="rId175"/>
    <p:sldId id="4306" r:id="rId176"/>
    <p:sldId id="4307" r:id="rId177"/>
    <p:sldId id="4308" r:id="rId178"/>
    <p:sldId id="1381" r:id="rId179"/>
    <p:sldId id="1382" r:id="rId180"/>
    <p:sldId id="1383" r:id="rId181"/>
    <p:sldId id="1384" r:id="rId182"/>
    <p:sldId id="1443" r:id="rId183"/>
    <p:sldId id="1385" r:id="rId184"/>
    <p:sldId id="1386" r:id="rId185"/>
    <p:sldId id="1387" r:id="rId186"/>
    <p:sldId id="1388" r:id="rId187"/>
    <p:sldId id="1389" r:id="rId188"/>
    <p:sldId id="1390" r:id="rId189"/>
    <p:sldId id="1391" r:id="rId190"/>
    <p:sldId id="1392" r:id="rId191"/>
    <p:sldId id="1395" r:id="rId192"/>
    <p:sldId id="1396" r:id="rId193"/>
    <p:sldId id="1444" r:id="rId194"/>
    <p:sldId id="1313" r:id="rId195"/>
    <p:sldId id="1314" r:id="rId196"/>
    <p:sldId id="1423" r:id="rId197"/>
    <p:sldId id="1418" r:id="rId198"/>
    <p:sldId id="1424" r:id="rId199"/>
    <p:sldId id="1425" r:id="rId200"/>
    <p:sldId id="1426" r:id="rId201"/>
    <p:sldId id="1427" r:id="rId202"/>
    <p:sldId id="1452" r:id="rId203"/>
    <p:sldId id="1451" r:id="rId204"/>
    <p:sldId id="1428" r:id="rId205"/>
    <p:sldId id="1429" r:id="rId206"/>
    <p:sldId id="1430" r:id="rId207"/>
    <p:sldId id="1431" r:id="rId208"/>
    <p:sldId id="1453" r:id="rId209"/>
    <p:sldId id="1432" r:id="rId210"/>
    <p:sldId id="1454" r:id="rId211"/>
    <p:sldId id="1468" r:id="rId212"/>
    <p:sldId id="1470" r:id="rId213"/>
    <p:sldId id="1471" r:id="rId214"/>
    <p:sldId id="1472" r:id="rId215"/>
    <p:sldId id="1405" r:id="rId216"/>
    <p:sldId id="1397" r:id="rId217"/>
    <p:sldId id="1398" r:id="rId218"/>
    <p:sldId id="1406" r:id="rId219"/>
    <p:sldId id="1446" r:id="rId220"/>
    <p:sldId id="1399" r:id="rId221"/>
    <p:sldId id="1407" r:id="rId222"/>
    <p:sldId id="1447" r:id="rId223"/>
    <p:sldId id="1400" r:id="rId224"/>
    <p:sldId id="1401" r:id="rId225"/>
    <p:sldId id="1448" r:id="rId226"/>
    <p:sldId id="1408" r:id="rId227"/>
    <p:sldId id="1403" r:id="rId228"/>
    <p:sldId id="1409" r:id="rId229"/>
    <p:sldId id="1419" r:id="rId230"/>
    <p:sldId id="1410" r:id="rId231"/>
    <p:sldId id="1449" r:id="rId232"/>
    <p:sldId id="1420" r:id="rId233"/>
    <p:sldId id="1411" r:id="rId234"/>
    <p:sldId id="1412" r:id="rId235"/>
    <p:sldId id="1413" r:id="rId236"/>
    <p:sldId id="1450" r:id="rId237"/>
    <p:sldId id="1421" r:id="rId238"/>
    <p:sldId id="1414" r:id="rId239"/>
    <p:sldId id="1415" r:id="rId240"/>
    <p:sldId id="1416" r:id="rId241"/>
    <p:sldId id="1422" r:id="rId242"/>
    <p:sldId id="1455" r:id="rId243"/>
    <p:sldId id="1465" r:id="rId244"/>
    <p:sldId id="1463" r:id="rId245"/>
    <p:sldId id="1456" r:id="rId246"/>
    <p:sldId id="1457" r:id="rId247"/>
    <p:sldId id="1458" r:id="rId248"/>
    <p:sldId id="1467" r:id="rId249"/>
    <p:sldId id="1466" r:id="rId250"/>
    <p:sldId id="1288" r:id="rId251"/>
    <p:sldId id="1289" r:id="rId252"/>
    <p:sldId id="1261" r:id="rId253"/>
    <p:sldId id="1262" r:id="rId254"/>
    <p:sldId id="1267" r:id="rId255"/>
    <p:sldId id="1294" r:id="rId256"/>
    <p:sldId id="1295" r:id="rId257"/>
    <p:sldId id="1269" r:id="rId258"/>
    <p:sldId id="1296" r:id="rId259"/>
    <p:sldId id="1297" r:id="rId260"/>
    <p:sldId id="1298" r:id="rId261"/>
    <p:sldId id="4310" r:id="rId262"/>
    <p:sldId id="1263" r:id="rId263"/>
    <p:sldId id="1290" r:id="rId264"/>
    <p:sldId id="1291" r:id="rId265"/>
    <p:sldId id="1292" r:id="rId266"/>
    <p:sldId id="1264" r:id="rId267"/>
    <p:sldId id="1265" r:id="rId268"/>
    <p:sldId id="1266" r:id="rId269"/>
    <p:sldId id="4303" r:id="rId270"/>
    <p:sldId id="4304" r:id="rId271"/>
    <p:sldId id="4311" r:id="rId272"/>
    <p:sldId id="1270" r:id="rId273"/>
    <p:sldId id="1309" r:id="rId274"/>
    <p:sldId id="1310" r:id="rId275"/>
    <p:sldId id="1300" r:id="rId276"/>
    <p:sldId id="1316" r:id="rId277"/>
    <p:sldId id="4305" r:id="rId278"/>
  </p:sldIdLst>
  <p:sldSz cx="12192000" cy="6858000"/>
  <p:notesSz cx="6858000" cy="9144000"/>
  <p:embeddedFontLst>
    <p:embeddedFont>
      <p:font typeface="Calibri" panose="020F0502020204030204" pitchFamily="34" charset="0"/>
      <p:regular r:id="rId280"/>
      <p:bold r:id="rId281"/>
      <p:italic r:id="rId282"/>
      <p:boldItalic r:id="rId283"/>
    </p:embeddedFont>
    <p:embeddedFont>
      <p:font typeface="Consolas" panose="020B0609020204030204" pitchFamily="49" charset="0"/>
      <p:regular r:id="rId284"/>
      <p:bold r:id="rId285"/>
      <p:italic r:id="rId286"/>
      <p:boldItalic r:id="rId287"/>
    </p:embeddedFont>
    <p:embeddedFont>
      <p:font typeface="Mosk Bold 700" panose="02000506000000020004" pitchFamily="2" charset="0"/>
      <p:bold r:id="rId288"/>
    </p:embeddedFont>
    <p:embeddedFont>
      <p:font typeface="강한공군체 Medium" panose="020B0600000101010101" pitchFamily="50" charset="-127"/>
      <p:regular r:id="rId289"/>
    </p:embeddedFont>
    <p:embeddedFont>
      <p:font typeface="맑은 고딕" panose="020B0503020000020004" pitchFamily="50" charset="-127"/>
      <p:regular r:id="rId290"/>
      <p:bold r:id="rId2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5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notesMaster" Target="notesMasters/notesMaster1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font" Target="fonts/font11.fntdata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font" Target="fonts/font1.fntdata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font" Target="fonts/font12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font" Target="fonts/font2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font" Target="fonts/font3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font" Target="fonts/font4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font" Target="fonts/font5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font" Target="fonts/font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font" Target="fonts/font7.fntdata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font" Target="fonts/font8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font" Target="fonts/font9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font" Target="fonts/font10.fntdata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02/09/2023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97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ant-maamoul-80f681.netlify.app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EBE4C-B442-50E2-ED80-650179D4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325563"/>
            <a:ext cx="1196507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>
                <a:solidFill>
                  <a:schemeClr val="accent2"/>
                </a:solidFill>
              </a:rPr>
              <a:t>– </a:t>
            </a:r>
            <a:r>
              <a:rPr lang="ko-KR" altLang="en-US" dirty="0">
                <a:solidFill>
                  <a:srgbClr val="0070C0"/>
                </a:solidFill>
              </a:rPr>
              <a:t>주의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DE779-D987-75D2-E57E-D3ABDA998E5C}"/>
              </a:ext>
            </a:extLst>
          </p:cNvPr>
          <p:cNvSpPr txBox="1"/>
          <p:nvPr/>
        </p:nvSpPr>
        <p:spPr>
          <a:xfrm>
            <a:off x="851647" y="1610543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주의 사항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48CF86-0898-8399-3F1C-A702DAC40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43" y="1610543"/>
            <a:ext cx="2102321" cy="21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02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</a:t>
            </a:r>
            <a:r>
              <a:rPr lang="en-US" altLang="ko-KR" dirty="0" err="1"/>
              <a:t>mathScore</a:t>
            </a:r>
            <a:r>
              <a:rPr lang="en-US" altLang="ko-KR" dirty="0"/>
              <a:t>, </a:t>
            </a:r>
            <a:r>
              <a:rPr lang="en-US" altLang="ko-KR" dirty="0" err="1"/>
              <a:t>engScore</a:t>
            </a:r>
            <a:r>
              <a:rPr lang="en-US" altLang="ko-KR" dirty="0"/>
              <a:t> </a:t>
            </a:r>
            <a:r>
              <a:rPr lang="ko-KR" altLang="en-US" dirty="0"/>
              <a:t>를 만들어 주세요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mathScore</a:t>
            </a:r>
            <a:r>
              <a:rPr lang="en-US" altLang="ko-KR" dirty="0"/>
              <a:t> = “77”;</a:t>
            </a:r>
            <a:r>
              <a:rPr lang="ko-KR" altLang="en-US" dirty="0"/>
              <a:t> </a:t>
            </a:r>
            <a:r>
              <a:rPr lang="en-US" altLang="ko-KR" dirty="0" err="1"/>
              <a:t>engScore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“88”;</a:t>
            </a:r>
          </a:p>
          <a:p>
            <a:r>
              <a:rPr lang="ko-KR" altLang="en-US" dirty="0"/>
              <a:t>시험 점수 평균을 계산하여 </a:t>
            </a:r>
            <a:r>
              <a:rPr lang="en-US" altLang="ko-KR" dirty="0" err="1"/>
              <a:t>avgScore</a:t>
            </a:r>
            <a:r>
              <a:rPr lang="en-US" altLang="ko-KR" dirty="0"/>
              <a:t> </a:t>
            </a:r>
            <a:r>
              <a:rPr lang="ko-KR" altLang="en-US" dirty="0"/>
              <a:t>에 저장하고</a:t>
            </a:r>
            <a:r>
              <a:rPr lang="en-US" altLang="ko-KR" dirty="0"/>
              <a:t>, </a:t>
            </a:r>
            <a:r>
              <a:rPr lang="ko-KR" altLang="en-US" dirty="0"/>
              <a:t>이를 출력하는 프로그램을 작성하세요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명시적 형 변환을 사용하여 평균 점수가 정확하게 나와야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12018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3048699" y="1746488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1985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편 - 않히 외 않되? - 댄스타임즈">
            <a:extLst>
              <a:ext uri="{FF2B5EF4-FFF2-40B4-BE49-F238E27FC236}">
                <a16:creationId xmlns:a16="http://schemas.microsoft.com/office/drawing/2014/main" id="{ED073D9D-58D3-A58F-9E7C-9664DE95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2" y="1995705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253767" y="0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46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지맘대로">
            <a:extLst>
              <a:ext uri="{FF2B5EF4-FFF2-40B4-BE49-F238E27FC236}">
                <a16:creationId xmlns:a16="http://schemas.microsoft.com/office/drawing/2014/main" id="{8F5DD7D7-28E8-1FDB-501C-4E79B667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623888"/>
            <a:ext cx="553402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2054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CD9B98-7E51-5F61-809B-FB815411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4724235" cy="1574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5739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23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471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험 짤과 움짤 모음 - 짤봇">
            <a:extLst>
              <a:ext uri="{FF2B5EF4-FFF2-40B4-BE49-F238E27FC236}">
                <a16:creationId xmlns:a16="http://schemas.microsoft.com/office/drawing/2014/main" id="{F7FFEAD5-30D1-CFCF-A8C7-A401A94E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63" y="1421694"/>
            <a:ext cx="6624873" cy="40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055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DDF3-96E2-C2DD-7EEB-181E4E11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628626"/>
            <a:ext cx="4180567" cy="991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13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28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652A9B-2DA4-D4A7-EC28-AD0D42A5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538485"/>
            <a:ext cx="6343523" cy="11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881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var</a:t>
            </a:r>
            <a:r>
              <a:rPr lang="en-US" altLang="ko-KR" dirty="0"/>
              <a:t> </a:t>
            </a:r>
            <a:r>
              <a:rPr lang="ko-KR" altLang="en-US" dirty="0"/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중간의 같은 이름의 변수를 다시 선언해도  기존의 변수에 덮어 씌움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변수를 선언 했다는 건 분명이 다른 데이터를 넣으려는 것인데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그것을 기존의 데이터에 덮어 씌우면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변수가 </a:t>
            </a:r>
            <a:r>
              <a:rPr lang="en-US" altLang="ko-KR" dirty="0">
                <a:sym typeface="Wingdings" panose="05000000000000000000" pitchFamily="2" charset="2"/>
              </a:rPr>
              <a:t>{</a:t>
            </a:r>
            <a:r>
              <a:rPr lang="ko-KR" altLang="en-US" dirty="0">
                <a:sym typeface="Wingdings" panose="05000000000000000000" pitchFamily="2" charset="2"/>
              </a:rPr>
              <a:t>블록 단위</a:t>
            </a:r>
            <a:r>
              <a:rPr lang="en-US" altLang="ko-KR" dirty="0">
                <a:sym typeface="Wingdings" panose="05000000000000000000" pitchFamily="2" charset="2"/>
              </a:rPr>
              <a:t>} </a:t>
            </a:r>
            <a:r>
              <a:rPr lang="ko-KR" altLang="en-US" dirty="0">
                <a:sym typeface="Wingdings" panose="05000000000000000000" pitchFamily="2" charset="2"/>
              </a:rPr>
              <a:t>에서 끝나는 것이 아니라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자기 맘대로 전역으로 돌아다니고 영향력을 행사함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의도치 않은 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게다가 </a:t>
            </a:r>
            <a:r>
              <a:rPr lang="en-US" altLang="ko-KR" dirty="0">
                <a:sym typeface="Wingdings" panose="05000000000000000000" pitchFamily="2" charset="2"/>
              </a:rPr>
              <a:t>Debug</a:t>
            </a:r>
            <a:r>
              <a:rPr lang="ko-KR" altLang="en-US" dirty="0">
                <a:sym typeface="Wingdings" panose="05000000000000000000" pitchFamily="2" charset="2"/>
              </a:rPr>
              <a:t> 도 무지하게 어려움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en-US" altLang="ko-KR" dirty="0">
                <a:sym typeface="Wingdings" panose="05000000000000000000" pitchFamily="2" charset="2"/>
              </a:rPr>
              <a:t>ES6 </a:t>
            </a:r>
            <a:r>
              <a:rPr lang="ko-KR" altLang="en-US" dirty="0">
                <a:sym typeface="Wingdings" panose="05000000000000000000" pitchFamily="2" charset="2"/>
              </a:rPr>
              <a:t>문법 부터는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var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대신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let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사용을 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2024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연산자</a:t>
            </a:r>
          </a:p>
        </p:txBody>
      </p:sp>
    </p:spTree>
    <p:extLst>
      <p:ext uri="{BB962C8B-B14F-4D97-AF65-F5344CB8AC3E}">
        <p14:creationId xmlns:p14="http://schemas.microsoft.com/office/powerpoint/2010/main" val="3391663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B050"/>
                </a:solidFill>
              </a:rPr>
              <a:t>%</a:t>
            </a:r>
            <a:r>
              <a:rPr lang="en-US" altLang="ko-KR" dirty="0"/>
              <a:t> </a:t>
            </a:r>
            <a:r>
              <a:rPr lang="ko-KR" altLang="en-US" dirty="0"/>
              <a:t>나머지 연산자</a:t>
            </a:r>
            <a:endParaRPr lang="en-US" altLang="ko-KR" dirty="0"/>
          </a:p>
          <a:p>
            <a:pPr lvl="1"/>
            <a:r>
              <a:rPr lang="ko-KR" altLang="en-US" dirty="0"/>
              <a:t>홀수 판단 </a:t>
            </a:r>
            <a:r>
              <a:rPr lang="en-US" altLang="ko-KR" dirty="0"/>
              <a:t>: num % 2 == 1 </a:t>
            </a:r>
            <a:r>
              <a:rPr lang="ko-KR" altLang="en-US" dirty="0"/>
              <a:t>이면 홀수</a:t>
            </a:r>
            <a:endParaRPr lang="en-US" altLang="ko-KR" dirty="0"/>
          </a:p>
          <a:p>
            <a:pPr lvl="1"/>
            <a:r>
              <a:rPr lang="ko-KR" altLang="en-US" dirty="0"/>
              <a:t>짝수 판단 </a:t>
            </a:r>
            <a:r>
              <a:rPr lang="en-US" altLang="ko-KR" dirty="0"/>
              <a:t>: num % 2 == 0 </a:t>
            </a:r>
            <a:r>
              <a:rPr lang="ko-KR" altLang="en-US" dirty="0"/>
              <a:t>이면 짝수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거듭 제곱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2 ** 3 = 8</a:t>
            </a:r>
          </a:p>
          <a:p>
            <a:pPr lvl="1"/>
            <a:r>
              <a:rPr lang="en-US" altLang="ko-KR" dirty="0"/>
              <a:t>3 ** 3 = 27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31958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연산자 줄여서 쓰기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+= 5</a:t>
            </a:r>
            <a:endParaRPr lang="en-US" altLang="ko-KR" dirty="0"/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-=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*=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/= 5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6702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증가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감소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Num++;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Num--;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AA4A3-EA67-CD07-2F6B-076E80B78BAE}"/>
              </a:ext>
            </a:extLst>
          </p:cNvPr>
          <p:cNvSpPr txBox="1"/>
          <p:nvPr/>
        </p:nvSpPr>
        <p:spPr>
          <a:xfrm>
            <a:off x="838200" y="3108556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++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9BE3C-A291-3D1E-4F92-C79BA14A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575" y="3108556"/>
            <a:ext cx="2008050" cy="17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70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비교 연산자</a:t>
            </a:r>
          </a:p>
        </p:txBody>
      </p:sp>
    </p:spTree>
    <p:extLst>
      <p:ext uri="{BB962C8B-B14F-4D97-AF65-F5344CB8AC3E}">
        <p14:creationId xmlns:p14="http://schemas.microsoft.com/office/powerpoint/2010/main" val="25281557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3F7F-42E6-0870-E27B-79A41415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비교 연산자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BECA3CF-0F58-AB5E-ED78-E9EBF37A1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328738"/>
            <a:ext cx="11260138" cy="53387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3600" dirty="0"/>
              <a:t>비교연산자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==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!=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동일하지 않으면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&lt;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작으면 </a:t>
            </a:r>
            <a:r>
              <a:rPr lang="en-US" altLang="ko-KR" sz="3600" dirty="0"/>
              <a:t>( b</a:t>
            </a:r>
            <a:r>
              <a:rPr lang="ko-KR" altLang="en-US" sz="3600" dirty="0"/>
              <a:t>가 </a:t>
            </a:r>
            <a:r>
              <a:rPr lang="en-US" altLang="ko-KR" sz="3600" dirty="0"/>
              <a:t>a</a:t>
            </a:r>
            <a:r>
              <a:rPr lang="ko-KR" altLang="en-US" sz="3600" dirty="0"/>
              <a:t>보다 크면 </a:t>
            </a:r>
            <a:r>
              <a:rPr lang="en-US" altLang="ko-KR" sz="3600" dirty="0"/>
              <a:t>) True</a:t>
            </a:r>
          </a:p>
          <a:p>
            <a:pPr marL="0" indent="0">
              <a:buNone/>
            </a:pPr>
            <a:r>
              <a:rPr lang="en-US" altLang="ko-KR" sz="3600" dirty="0"/>
              <a:t>	a &lt;=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&gt;=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크거나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3600" dirty="0"/>
              <a:t>논리연산자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&amp;&amp; b : a, b </a:t>
            </a:r>
            <a:r>
              <a:rPr lang="ko-KR" altLang="en-US" sz="3600" dirty="0"/>
              <a:t>전부가 </a:t>
            </a:r>
            <a:r>
              <a:rPr lang="en-US" altLang="ko-KR" sz="3600" dirty="0"/>
              <a:t>true </a:t>
            </a:r>
            <a:r>
              <a:rPr lang="ko-KR" altLang="en-US" sz="3600" dirty="0"/>
              <a:t>일 때만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</a:t>
            </a:r>
            <a:r>
              <a:rPr lang="ko-KR" altLang="en-US" sz="3600" dirty="0"/>
              <a:t> </a:t>
            </a:r>
            <a:r>
              <a:rPr lang="en-US" altLang="ko-KR" sz="3600" dirty="0"/>
              <a:t>|| b : a, b </a:t>
            </a:r>
            <a:r>
              <a:rPr lang="ko-KR" altLang="en-US" sz="3600" dirty="0"/>
              <a:t>둘 중 하나만 </a:t>
            </a:r>
            <a:r>
              <a:rPr lang="en-US" altLang="ko-KR" sz="3600" dirty="0"/>
              <a:t>true </a:t>
            </a:r>
            <a:r>
              <a:rPr lang="ko-KR" altLang="en-US" sz="3600" dirty="0"/>
              <a:t>면 </a:t>
            </a:r>
            <a:r>
              <a:rPr lang="en-US" altLang="ko-KR" sz="3600" dirty="0"/>
              <a:t>true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07949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일치 연산자</a:t>
            </a:r>
            <a:r>
              <a:rPr lang="en-US" altLang="ko-KR" dirty="0">
                <a:solidFill>
                  <a:schemeClr val="accent2"/>
                </a:solidFill>
              </a:rPr>
              <a:t>(===)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변수의 값 뿐만 아니라 자료형 까지도 비교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1834F-167A-33A8-CDC6-E33A3E836767}"/>
              </a:ext>
            </a:extLst>
          </p:cNvPr>
          <p:cNvSpPr txBox="1"/>
          <p:nvPr/>
        </p:nvSpPr>
        <p:spPr>
          <a:xfrm>
            <a:off x="838200" y="227483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비교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일치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EF2A9-86D7-11BE-43DC-46D459D0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62" y="2274838"/>
            <a:ext cx="2014855" cy="21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03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264324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B38FD5-533D-8BD3-3DD5-DB9697ABED4D}"/>
              </a:ext>
            </a:extLst>
          </p:cNvPr>
          <p:cNvSpPr txBox="1"/>
          <p:nvPr/>
        </p:nvSpPr>
        <p:spPr>
          <a:xfrm>
            <a:off x="275771" y="197346"/>
            <a:ext cx="10421258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MENU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한눈에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사명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소개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국내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세계의 스타벅스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글로벌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"./images/footer_logo.png"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 LOGO"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872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A20319-68C3-4AD3-BC7F-A79F2886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97" y="403019"/>
            <a:ext cx="4860805" cy="60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46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21F48C-3A11-3C47-BBC5-04BF06E6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3" y="0"/>
            <a:ext cx="10811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09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E33712-52D1-053F-DA0A-54188CA3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43" y="0"/>
            <a:ext cx="1004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58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4962F0-11FC-AFE4-52DE-0039AE9F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81" y="0"/>
            <a:ext cx="609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183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029E94-2F89-B21A-5E68-5BC25260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312"/>
            <a:ext cx="12192000" cy="4300151"/>
          </a:xfrm>
          <a:prstGeom prst="rect">
            <a:avLst/>
          </a:prstGeom>
        </p:spPr>
      </p:pic>
      <p:pic>
        <p:nvPicPr>
          <p:cNvPr id="7170" name="Picture 2" descr="True Corporation - Wikipedia">
            <a:extLst>
              <a:ext uri="{FF2B5EF4-FFF2-40B4-BE49-F238E27FC236}">
                <a16:creationId xmlns:a16="http://schemas.microsoft.com/office/drawing/2014/main" id="{BC5E0FCF-DB5C-EB48-F796-1DDF1795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1180312"/>
            <a:ext cx="4926106" cy="2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A9DC30-81E5-202C-0EB1-C715615D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8196" name="Picture 4" descr="4 False Stamp (PNG Transparent) | OnlyGFX.com">
            <a:extLst>
              <a:ext uri="{FF2B5EF4-FFF2-40B4-BE49-F238E27FC236}">
                <a16:creationId xmlns:a16="http://schemas.microsoft.com/office/drawing/2014/main" id="{93DBBDA9-0015-7B4F-95D2-C3BC956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1595718"/>
            <a:ext cx="3049494" cy="20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0B4EC2-7053-7722-506C-E7CCF2E6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968"/>
            <a:ext cx="12192000" cy="4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42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7B6777-A1C6-E4C5-7D81-4756F2D6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013"/>
            <a:ext cx="12192000" cy="46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28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F608A9-3FC7-97E5-2C6A-46DD07D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70"/>
            <a:ext cx="12192000" cy="6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4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IF!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menu </a:t>
            </a:r>
            <a:r>
              <a:rPr lang="ko-KR" altLang="en-US" dirty="0"/>
              <a:t>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E0D9D8-6985-EFF6-1636-9820CF9F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/>
              <a:t>Flex </a:t>
            </a:r>
            <a:r>
              <a:rPr lang="ko-KR" altLang="en-US"/>
              <a:t>를 사용해서 메뉴 파트</a:t>
            </a:r>
            <a:r>
              <a:rPr lang="en-US" altLang="ko-KR"/>
              <a:t>(left)</a:t>
            </a:r>
            <a:r>
              <a:rPr lang="ko-KR" altLang="en-US"/>
              <a:t>와 로고 파트</a:t>
            </a:r>
            <a:r>
              <a:rPr lang="en-US" altLang="ko-KR"/>
              <a:t>(right)</a:t>
            </a:r>
            <a:r>
              <a:rPr lang="ko-KR" altLang="en-US"/>
              <a:t> 나누기</a:t>
            </a:r>
            <a:endParaRPr lang="en-US" altLang="ko-KR"/>
          </a:p>
          <a:p>
            <a:r>
              <a:rPr lang="ko-KR" altLang="en-US"/>
              <a:t>메뉴 파트는 넓이를 </a:t>
            </a:r>
            <a:r>
              <a:rPr lang="en-US" altLang="ko-KR"/>
              <a:t>90%, </a:t>
            </a:r>
            <a:r>
              <a:rPr lang="ko-KR" altLang="en-US"/>
              <a:t>로고 파트는 </a:t>
            </a:r>
            <a:r>
              <a:rPr lang="en-US" altLang="ko-KR"/>
              <a:t>10%</a:t>
            </a:r>
            <a:r>
              <a:rPr lang="ko-KR" altLang="en-US"/>
              <a:t>로 부여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3202A-182F-4399-63A1-4D4FDB0CBDFB}"/>
              </a:ext>
            </a:extLst>
          </p:cNvPr>
          <p:cNvSpPr txBox="1"/>
          <p:nvPr/>
        </p:nvSpPr>
        <p:spPr>
          <a:xfrm>
            <a:off x="740229" y="310578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8454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69CA8B3-5542-581F-CBD7-F8B5F0DF5A6F}"/>
              </a:ext>
            </a:extLst>
          </p:cNvPr>
          <p:cNvSpPr txBox="1">
            <a:spLocks/>
          </p:cNvSpPr>
          <p:nvPr/>
        </p:nvSpPr>
        <p:spPr>
          <a:xfrm>
            <a:off x="749774" y="1500012"/>
            <a:ext cx="7213126" cy="37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1dl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거짓이라면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A3082D-ABA7-BF5E-FB87-3B993460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2664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2843061-AC12-A930-E35F-F6CC4527D791}"/>
              </a:ext>
            </a:extLst>
          </p:cNvPr>
          <p:cNvSpPr txBox="1">
            <a:spLocks/>
          </p:cNvSpPr>
          <p:nvPr/>
        </p:nvSpPr>
        <p:spPr>
          <a:xfrm>
            <a:off x="782756" y="1513479"/>
            <a:ext cx="8607188" cy="432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과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모두 참이 아닐 때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F9B4607-299B-AA71-9CC9-388F6D21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 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125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9957D4F-3D49-5BAD-9A5C-F0F8EB3C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102" y="1328391"/>
            <a:ext cx="5811673" cy="542483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1</a:t>
            </a:r>
            <a:r>
              <a:rPr lang="ko-KR" altLang="en-US" sz="3200" dirty="0"/>
              <a:t> </a:t>
            </a:r>
            <a:r>
              <a:rPr lang="en-US" altLang="ko-KR" sz="3200" dirty="0"/>
              <a:t>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2 )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endParaRPr lang="en-US" altLang="ko-KR" sz="32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 else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r>
              <a:rPr lang="en-US" altLang="ko-KR" sz="3200" dirty="0"/>
              <a:t>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}</a:t>
            </a:r>
            <a:endParaRPr lang="ko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7959520-F293-B197-20CA-B22932E6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3174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FFF41-6B5F-0F34-6EE9-FF6A61FE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20" y="601885"/>
            <a:ext cx="7211959" cy="56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4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1A9C2B-91F4-8ECA-9458-CD989BAC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83" y="974087"/>
            <a:ext cx="6779434" cy="4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751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28170530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연산자</a:t>
            </a:r>
            <a:r>
              <a:rPr lang="en-US" altLang="ko-KR" dirty="0"/>
              <a:t>, ||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뽀로로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이거나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5EA04F-46ED-8880-4DB0-95ED6C5A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74" y="1446963"/>
            <a:ext cx="2920460" cy="13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39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연산자</a:t>
            </a:r>
            <a:r>
              <a:rPr lang="en-US" altLang="ko-KR" dirty="0"/>
              <a:t>, &amp;&amp;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뽀로로 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2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 </a:t>
            </a:r>
            <a:r>
              <a:rPr lang="ko-KR" altLang="en-US" dirty="0"/>
              <a:t>연산자</a:t>
            </a:r>
            <a:r>
              <a:rPr lang="en-US" altLang="ko-KR" dirty="0"/>
              <a:t>, 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FB1ED-47AF-ED09-32C0-0972171B2CC1}"/>
              </a:ext>
            </a:extLst>
          </p:cNvPr>
          <p:cNvSpPr txBox="1"/>
          <p:nvPr/>
        </p:nvSpPr>
        <p:spPr>
          <a:xfrm>
            <a:off x="591670" y="144696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3343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E115-AFB5-D4CD-C5B2-185BB357370C}"/>
              </a:ext>
            </a:extLst>
          </p:cNvPr>
          <p:cNvSpPr txBox="1"/>
          <p:nvPr/>
        </p:nvSpPr>
        <p:spPr>
          <a:xfrm>
            <a:off x="690283" y="4639113"/>
            <a:ext cx="837303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D30FC-2DF9-48DA-F6C6-5A72703E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73" y="1328391"/>
            <a:ext cx="1861332" cy="12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3788229"/>
            <a:ext cx="10830017" cy="2772370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  <a:r>
              <a:rPr lang="ko-KR" altLang="en-US" dirty="0"/>
              <a:t> 의 </a:t>
            </a:r>
            <a:r>
              <a:rPr lang="en-US" altLang="ko-KR" dirty="0"/>
              <a:t>li </a:t>
            </a:r>
            <a:r>
              <a:rPr lang="ko-KR" altLang="en-US" dirty="0"/>
              <a:t>크기를 </a:t>
            </a:r>
            <a:r>
              <a:rPr lang="en-US" altLang="ko-KR" dirty="0"/>
              <a:t>20%</a:t>
            </a:r>
            <a:r>
              <a:rPr lang="ko-KR" altLang="en-US" dirty="0"/>
              <a:t>으로 부여하여 </a:t>
            </a:r>
            <a:r>
              <a:rPr lang="en-US" altLang="ko-KR" dirty="0"/>
              <a:t>left 90% </a:t>
            </a:r>
            <a:r>
              <a:rPr lang="ko-KR" altLang="en-US" dirty="0"/>
              <a:t>공간을 </a:t>
            </a:r>
            <a:r>
              <a:rPr lang="en-US" altLang="ko-KR" dirty="0"/>
              <a:t>1/5</a:t>
            </a:r>
            <a:r>
              <a:rPr lang="ko-KR" altLang="en-US" dirty="0"/>
              <a:t>로 분리하여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9C053F7B-B82A-2A50-CFC0-62F05816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FOOTER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3774-D005-978A-EED3-2D989C72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1348694"/>
            <a:ext cx="1113627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850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15D17-6F5F-F4D2-D760-8C01078A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4451517"/>
            <a:ext cx="2479521" cy="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57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클럽 가드 프로그램을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If /</a:t>
            </a:r>
            <a:r>
              <a:rPr lang="ko-KR" altLang="en-US" dirty="0"/>
              <a:t> </a:t>
            </a:r>
            <a:r>
              <a:rPr lang="en-US" altLang="ko-KR" dirty="0"/>
              <a:t>else</a:t>
            </a:r>
            <a:r>
              <a:rPr lang="ko-KR" altLang="en-US" dirty="0"/>
              <a:t> 만 사용해서 구현해야 합니다</a:t>
            </a:r>
            <a:r>
              <a:rPr lang="en-US" altLang="ko-KR" dirty="0"/>
              <a:t>(else if </a:t>
            </a:r>
            <a:r>
              <a:rPr lang="ko-KR" altLang="en-US" dirty="0"/>
              <a:t>는 사용 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성인</a:t>
            </a:r>
            <a:r>
              <a:rPr lang="en-US" altLang="ko-KR" dirty="0"/>
              <a:t>(</a:t>
            </a:r>
            <a:r>
              <a:rPr lang="en-US" altLang="ko-KR" dirty="0" err="1"/>
              <a:t>isAdult</a:t>
            </a:r>
            <a:r>
              <a:rPr lang="en-US" altLang="ko-KR" dirty="0"/>
              <a:t>)</a:t>
            </a:r>
            <a:r>
              <a:rPr lang="ko-KR" altLang="en-US" dirty="0"/>
              <a:t>이거나</a:t>
            </a:r>
            <a:r>
              <a:rPr lang="en-US" altLang="ko-KR" dirty="0"/>
              <a:t>, VIP </a:t>
            </a:r>
            <a:r>
              <a:rPr lang="ko-KR" altLang="en-US" dirty="0"/>
              <a:t>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/>
              <a:t>성인이면서 </a:t>
            </a:r>
            <a:r>
              <a:rPr lang="en-US" altLang="ko-KR" dirty="0"/>
              <a:t>VIP </a:t>
            </a:r>
            <a:r>
              <a:rPr lang="ko-KR" altLang="en-US" dirty="0"/>
              <a:t>여도 취했으면</a:t>
            </a:r>
            <a:r>
              <a:rPr lang="en-US" altLang="ko-KR" dirty="0"/>
              <a:t>(</a:t>
            </a:r>
            <a:r>
              <a:rPr lang="en-US" altLang="ko-KR" dirty="0" err="1"/>
              <a:t>isDrunken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돌아가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성인이 아니고</a:t>
            </a:r>
            <a:r>
              <a:rPr lang="en-US" altLang="ko-KR" dirty="0"/>
              <a:t> VIP</a:t>
            </a:r>
            <a:r>
              <a:rPr lang="ko-KR" altLang="en-US" dirty="0"/>
              <a:t>도 아니면서 취했어도</a:t>
            </a:r>
            <a:r>
              <a:rPr lang="en-US" altLang="ko-KR" dirty="0"/>
              <a:t>, </a:t>
            </a:r>
            <a:r>
              <a:rPr lang="ko-KR" altLang="en-US" dirty="0"/>
              <a:t>돈</a:t>
            </a:r>
            <a:r>
              <a:rPr lang="en-US" altLang="ko-KR" dirty="0"/>
              <a:t>(money)</a:t>
            </a:r>
            <a:r>
              <a:rPr lang="ko-KR" altLang="en-US" dirty="0"/>
              <a:t>을 줬으면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4751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Switch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270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885E75-4ADD-C470-C8C0-12F1A4695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59" y="713243"/>
            <a:ext cx="9339156" cy="58875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switch ( </a:t>
            </a:r>
            <a:r>
              <a:rPr lang="ko-KR" altLang="en-US" sz="3600" dirty="0"/>
              <a:t>변수 </a:t>
            </a:r>
            <a:r>
              <a:rPr lang="en-US" altLang="ko-KR" sz="3600" dirty="0"/>
              <a:t>) {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1: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1</a:t>
            </a:r>
            <a:r>
              <a:rPr lang="ko-KR" altLang="en-US" sz="3600" dirty="0">
                <a:solidFill>
                  <a:srgbClr val="00B050"/>
                </a:solidFill>
              </a:rPr>
              <a:t>이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2: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2</a:t>
            </a:r>
            <a:r>
              <a:rPr lang="ko-KR" altLang="en-US" sz="3600" dirty="0">
                <a:solidFill>
                  <a:srgbClr val="00B050"/>
                </a:solidFill>
              </a:rPr>
              <a:t>가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default: 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rgbClr val="00B050"/>
                </a:solidFill>
              </a:rPr>
              <a:t>		//</a:t>
            </a:r>
            <a:r>
              <a:rPr lang="ko-KR" altLang="en-US" sz="3600" dirty="0">
                <a:solidFill>
                  <a:srgbClr val="00B050"/>
                </a:solidFill>
              </a:rPr>
              <a:t>일치하는 값이 없을 때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}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74671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E68A4-89C2-9D59-88E4-EC8AD7DF84DA}"/>
              </a:ext>
            </a:extLst>
          </p:cNvPr>
          <p:cNvSpPr txBox="1"/>
          <p:nvPr/>
        </p:nvSpPr>
        <p:spPr>
          <a:xfrm>
            <a:off x="614616" y="474344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Switch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E24B0-3DEC-974E-3613-0EDF028B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11" y="2897967"/>
            <a:ext cx="2486784" cy="10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58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97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3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항 연산자</a:t>
            </a:r>
          </a:p>
        </p:txBody>
      </p:sp>
    </p:spTree>
    <p:extLst>
      <p:ext uri="{BB962C8B-B14F-4D97-AF65-F5344CB8AC3E}">
        <p14:creationId xmlns:p14="http://schemas.microsoft.com/office/powerpoint/2010/main" val="21466473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간단하게</a:t>
            </a:r>
            <a:r>
              <a:rPr lang="ko-KR" altLang="en-US" dirty="0"/>
              <a:t> 표현하는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9EF4F-6447-87DB-4F2B-E8C62457F43C}"/>
              </a:ext>
            </a:extLst>
          </p:cNvPr>
          <p:cNvSpPr txBox="1"/>
          <p:nvPr/>
        </p:nvSpPr>
        <p:spPr>
          <a:xfrm>
            <a:off x="510987" y="3059490"/>
            <a:ext cx="105094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항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조건식 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r>
              <a:rPr lang="en-US" altLang="ko-KR" dirty="0"/>
              <a:t> </a:t>
            </a:r>
            <a:r>
              <a:rPr lang="ko-KR" altLang="en-US" dirty="0"/>
              <a:t>조건이 참인 경우 실행 </a:t>
            </a:r>
            <a:r>
              <a:rPr lang="en-US" altLang="ko-KR" dirty="0">
                <a:solidFill>
                  <a:schemeClr val="accent2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조건이 거짓인 경우 실행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한 줄로 간단히 표현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31400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If</a:t>
            </a:r>
            <a:r>
              <a:rPr lang="ko-KR" altLang="en-US" dirty="0"/>
              <a:t> 문을 이용해서 오늘 요일을 </a:t>
            </a:r>
            <a:r>
              <a:rPr lang="en-US" altLang="ko-KR" dirty="0"/>
              <a:t>alert </a:t>
            </a:r>
            <a:r>
              <a:rPr lang="ko-KR" altLang="en-US" dirty="0"/>
              <a:t>으로 출력하는 프로그램 작성</a:t>
            </a:r>
            <a:endParaRPr lang="en-US" altLang="ko-KR" dirty="0"/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오늘의 날짜 얻는 방법 </a:t>
            </a:r>
            <a:r>
              <a:rPr lang="en-US" altLang="ko-KR" dirty="0"/>
              <a:t>: new Date().</a:t>
            </a:r>
            <a:r>
              <a:rPr lang="en-US" altLang="ko-KR" dirty="0" err="1"/>
              <a:t>getDay</a:t>
            </a:r>
            <a:r>
              <a:rPr lang="en-US" altLang="ko-KR" dirty="0"/>
              <a:t>(); </a:t>
            </a:r>
            <a:r>
              <a:rPr lang="ko-KR" altLang="en-US" dirty="0"/>
              <a:t>를 사용하면 오늘의 요일을 숫자로 받을 수 있다</a:t>
            </a:r>
            <a:endParaRPr lang="en-US" altLang="ko-KR" dirty="0"/>
          </a:p>
          <a:p>
            <a:pPr lvl="1"/>
            <a:r>
              <a:rPr lang="en-US" altLang="ko-KR" dirty="0"/>
              <a:t>0 : </a:t>
            </a:r>
            <a:r>
              <a:rPr lang="ko-KR" altLang="en-US" dirty="0"/>
              <a:t>일요일 </a:t>
            </a:r>
            <a:r>
              <a:rPr lang="en-US" altLang="ko-KR" dirty="0"/>
              <a:t>/ 1 : </a:t>
            </a:r>
            <a:r>
              <a:rPr lang="ko-KR" altLang="en-US" dirty="0"/>
              <a:t>월요일 </a:t>
            </a:r>
            <a:r>
              <a:rPr lang="en-US" altLang="ko-KR" dirty="0"/>
              <a:t>/ 2 : </a:t>
            </a:r>
            <a:r>
              <a:rPr lang="ko-KR" altLang="en-US" dirty="0"/>
              <a:t>화요일 </a:t>
            </a:r>
            <a:r>
              <a:rPr lang="en-US" altLang="ko-KR" dirty="0"/>
              <a:t>/ 3 : </a:t>
            </a:r>
            <a:r>
              <a:rPr lang="ko-KR" altLang="en-US" dirty="0"/>
              <a:t>수요일 </a:t>
            </a:r>
            <a:r>
              <a:rPr lang="en-US" altLang="ko-KR" dirty="0"/>
              <a:t>/ 4 : </a:t>
            </a:r>
            <a:r>
              <a:rPr lang="ko-KR" altLang="en-US" dirty="0"/>
              <a:t>목요일 </a:t>
            </a:r>
            <a:r>
              <a:rPr lang="en-US" altLang="ko-KR" dirty="0"/>
              <a:t>/ 5 : </a:t>
            </a:r>
            <a:r>
              <a:rPr lang="ko-KR" altLang="en-US" dirty="0"/>
              <a:t>금요일 </a:t>
            </a:r>
            <a:r>
              <a:rPr lang="en-US" altLang="ko-KR" dirty="0"/>
              <a:t>/  6 : </a:t>
            </a:r>
            <a:r>
              <a:rPr lang="ko-KR" altLang="en-US" dirty="0"/>
              <a:t>토요일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04272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For,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4613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or문 흐름">
            <a:extLst>
              <a:ext uri="{FF2B5EF4-FFF2-40B4-BE49-F238E27FC236}">
                <a16:creationId xmlns:a16="http://schemas.microsoft.com/office/drawing/2014/main" id="{74848961-E8D6-0725-9D7F-A6DE41A8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60" y="1136978"/>
            <a:ext cx="6628279" cy="45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66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Sub-Menu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0523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for(</a:t>
            </a:r>
            <a:r>
              <a:rPr lang="ko-KR" altLang="en-US" dirty="0"/>
              <a:t>초기 상태 설정</a:t>
            </a:r>
            <a:r>
              <a:rPr lang="en-US" altLang="ko-KR" dirty="0"/>
              <a:t>; </a:t>
            </a:r>
            <a:r>
              <a:rPr lang="ko-KR" altLang="en-US" dirty="0"/>
              <a:t>조건문</a:t>
            </a:r>
            <a:r>
              <a:rPr lang="en-US" altLang="ko-KR" dirty="0"/>
              <a:t>; </a:t>
            </a:r>
            <a:r>
              <a:rPr lang="ko-KR" altLang="en-US" dirty="0" err="1"/>
              <a:t>증감문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63F17-AE9E-B467-51FF-7DACAE633AA9}"/>
              </a:ext>
            </a:extLst>
          </p:cNvPr>
          <p:cNvSpPr txBox="1"/>
          <p:nvPr/>
        </p:nvSpPr>
        <p:spPr>
          <a:xfrm>
            <a:off x="510988" y="3861911"/>
            <a:ext cx="674706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1A3E-819C-7749-B4D2-387D52A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71" y="3861911"/>
            <a:ext cx="2786204" cy="27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FA6619-95CA-F838-A894-9E782CBF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5" y="844072"/>
            <a:ext cx="4621169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255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중 </a:t>
            </a:r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 </a:t>
            </a:r>
            <a:r>
              <a:rPr lang="ko-KR" altLang="en-US" dirty="0"/>
              <a:t>문을 </a:t>
            </a:r>
            <a:r>
              <a:rPr lang="en-US" altLang="ko-KR" dirty="0"/>
              <a:t>2</a:t>
            </a:r>
            <a:r>
              <a:rPr lang="ko-KR" altLang="en-US" dirty="0"/>
              <a:t>번 중첩해서 사용하는 </a:t>
            </a:r>
            <a:r>
              <a:rPr lang="ko-KR" altLang="en-US" dirty="0" err="1"/>
              <a:t>반복문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85A0A-4278-1C3E-FB58-A9DB55BE445B}"/>
              </a:ext>
            </a:extLst>
          </p:cNvPr>
          <p:cNvSpPr txBox="1"/>
          <p:nvPr/>
        </p:nvSpPr>
        <p:spPr>
          <a:xfrm>
            <a:off x="838200" y="2184783"/>
            <a:ext cx="80564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하위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9231C-34E3-17CE-48EA-D0F372A5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160" y="2181501"/>
            <a:ext cx="25816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85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구구단을 반복문을 이용해서 </a:t>
            </a:r>
            <a:r>
              <a:rPr lang="en-US" altLang="ko-KR" dirty="0"/>
              <a:t>console.log </a:t>
            </a:r>
            <a:r>
              <a:rPr lang="ko-KR" altLang="en-US" dirty="0"/>
              <a:t>로 출력해 보자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변수를 </a:t>
            </a:r>
            <a:r>
              <a:rPr lang="en-US" altLang="ko-KR" dirty="0"/>
              <a:t>console.log</a:t>
            </a:r>
            <a:r>
              <a:rPr lang="ko-KR" altLang="en-US" dirty="0"/>
              <a:t> 로 출력하는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콤마</a:t>
            </a:r>
            <a:r>
              <a:rPr lang="en-US" altLang="ko-KR" dirty="0"/>
              <a:t>”</a:t>
            </a:r>
            <a:r>
              <a:rPr lang="ko-KR" altLang="en-US" dirty="0"/>
              <a:t>를 사용하면 각각의 변수의 데이터 타입을 지키면서 출력</a:t>
            </a:r>
            <a:endParaRPr lang="en-US" altLang="ko-KR" dirty="0"/>
          </a:p>
          <a:p>
            <a:r>
              <a:rPr lang="en-US" altLang="ko-KR" dirty="0"/>
              <a:t>“+” </a:t>
            </a:r>
            <a:r>
              <a:rPr lang="ko-KR" altLang="en-US" dirty="0"/>
              <a:t>를 사용하면 숫자를 자동으로 문자로 변경 후</a:t>
            </a:r>
            <a:r>
              <a:rPr lang="en-US" altLang="ko-KR" dirty="0"/>
              <a:t>,</a:t>
            </a:r>
            <a:r>
              <a:rPr lang="ko-KR" altLang="en-US" dirty="0"/>
              <a:t> 문자열로 더하여 출력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A4B6E-3B95-23AB-76A8-62D64CB9F194}"/>
              </a:ext>
            </a:extLst>
          </p:cNvPr>
          <p:cNvSpPr txBox="1"/>
          <p:nvPr/>
        </p:nvSpPr>
        <p:spPr>
          <a:xfrm>
            <a:off x="838200" y="2967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EE0A0C-56CE-6221-B5E6-AC471CFD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21" y="2967335"/>
            <a:ext cx="274991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41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 ~ 100</a:t>
            </a:r>
            <a:r>
              <a:rPr lang="ko-KR" altLang="en-US" dirty="0"/>
              <a:t>의 숫자 중에서 </a:t>
            </a:r>
            <a:r>
              <a:rPr lang="en-US" altLang="ko-KR" dirty="0"/>
              <a:t>2 </a:t>
            </a:r>
            <a:r>
              <a:rPr lang="ko-KR" altLang="en-US" dirty="0"/>
              <a:t>또는 </a:t>
            </a:r>
            <a:r>
              <a:rPr lang="en-US" altLang="ko-KR" dirty="0"/>
              <a:t>5</a:t>
            </a:r>
            <a:r>
              <a:rPr lang="ko-KR" altLang="en-US" dirty="0"/>
              <a:t>의 배수 총합 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나머지 연산자 </a:t>
            </a:r>
            <a:r>
              <a:rPr lang="en-US" altLang="ko-KR" dirty="0"/>
              <a:t>%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5 % 3 </a:t>
            </a:r>
            <a:r>
              <a:rPr lang="en-US" altLang="ko-KR" dirty="0">
                <a:sym typeface="Wingdings" panose="05000000000000000000" pitchFamily="2" charset="2"/>
              </a:rPr>
              <a:t> 2 (5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으로 나눈 나머지인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의 값을 반환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757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553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052111-5BAF-07E4-8679-39261A16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74" y="403412"/>
            <a:ext cx="466625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87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D179BF-0779-E182-6A28-3A9B4CB2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868" y="201706"/>
            <a:ext cx="5074263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047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while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while(</a:t>
            </a:r>
            <a:r>
              <a:rPr lang="ko-KR" altLang="en-US" dirty="0"/>
              <a:t>조건문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r>
              <a:rPr lang="en-US" altLang="ko-KR" dirty="0"/>
              <a:t>(</a:t>
            </a:r>
            <a:r>
              <a:rPr lang="ko-KR" altLang="en-US" dirty="0"/>
              <a:t>명령문</a:t>
            </a:r>
            <a:r>
              <a:rPr lang="en-US" altLang="ko-KR" dirty="0"/>
              <a:t>)	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For </a:t>
            </a:r>
            <a:r>
              <a:rPr lang="ko-KR" altLang="en-US" dirty="0"/>
              <a:t>문과는 달리 조건을 변경하는 구문이 기본적으로 포함이 되어 있지 않기 때문에 무한 루프의 가능성이 농후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주의하여 사용 필요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11078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E6412-FF2F-E1DD-CA66-B6D0F6C5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87" y="387767"/>
            <a:ext cx="2771937" cy="4748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A4F6-0A28-9D38-29A7-17C14D53B100}"/>
              </a:ext>
            </a:extLst>
          </p:cNvPr>
          <p:cNvSpPr txBox="1"/>
          <p:nvPr/>
        </p:nvSpPr>
        <p:spPr>
          <a:xfrm>
            <a:off x="561974" y="387767"/>
            <a:ext cx="719137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사용하지 않고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break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절을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12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sub_menu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5F72B1-EF98-4E37-3F5E-5DCBE443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9" y="1325563"/>
            <a:ext cx="10193173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4997-D371-157F-82D1-10F5A2269AC0}"/>
              </a:ext>
            </a:extLst>
          </p:cNvPr>
          <p:cNvSpPr txBox="1"/>
          <p:nvPr/>
        </p:nvSpPr>
        <p:spPr>
          <a:xfrm>
            <a:off x="772369" y="2087463"/>
            <a:ext cx="9739086" cy="47705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-menu"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개인정보처리방침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영상정보처리기기 운영관리 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홈페이지 이용약관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위치정보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카드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비회원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윤리경영 핫라인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671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 -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6836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372035"/>
            <a:ext cx="5192231" cy="61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22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372035"/>
            <a:ext cx="5192231" cy="61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69B54-FD17-D6F1-21E7-A13DE2BF133A}"/>
              </a:ext>
            </a:extLst>
          </p:cNvPr>
          <p:cNvSpPr txBox="1"/>
          <p:nvPr/>
        </p:nvSpPr>
        <p:spPr>
          <a:xfrm>
            <a:off x="6849035" y="1301790"/>
            <a:ext cx="3836895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코드가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최소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번 실행</a:t>
            </a:r>
          </a:p>
        </p:txBody>
      </p:sp>
    </p:spTree>
    <p:extLst>
      <p:ext uri="{BB962C8B-B14F-4D97-AF65-F5344CB8AC3E}">
        <p14:creationId xmlns:p14="http://schemas.microsoft.com/office/powerpoint/2010/main" val="147782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8277707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9FBDD6-2DE1-45A1-A945-8FEB6C9A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93" y="358588"/>
            <a:ext cx="7244013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55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멈추고 밖으로 빠져 나감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717176" y="231563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break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멈춰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2E9E1B-580B-6B40-BDF8-3D43F8AB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29" y="2315633"/>
            <a:ext cx="1107465" cy="40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795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한 번만 멈추고 다음으로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689467" y="231563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continue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2B27F5-F02B-1307-3FF8-68DB3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98" y="2314419"/>
            <a:ext cx="2629709" cy="27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294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까지의 숫자 중에서 짝수의 합을 구하는 프로그램을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continue </a:t>
            </a:r>
            <a:r>
              <a:rPr lang="ko-KR" altLang="en-US" dirty="0" err="1"/>
              <a:t>를</a:t>
            </a:r>
            <a:r>
              <a:rPr lang="ko-KR" altLang="en-US" dirty="0"/>
              <a:t> 사용하셔야만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2040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Function!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67422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5A9D09-E663-6B13-496E-4FF0CE5C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17" y="1626677"/>
            <a:ext cx="7608766" cy="3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7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button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9801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DC41CF-D0EE-8D0E-C0BB-2E4AA6AA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0" y="627283"/>
            <a:ext cx="8323319" cy="5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839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C2E897-956B-64CE-B2D4-B3547CF8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34" y="799769"/>
            <a:ext cx="6499932" cy="52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9864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65F4C-3680-56E4-DDB2-F9823B9F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20" y="1028635"/>
            <a:ext cx="6423159" cy="48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061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91A505-50C3-5E12-EEEA-52C0D44C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34" y="463967"/>
            <a:ext cx="9355132" cy="59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69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CB496-2B92-39BE-CBE2-77413C67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2" y="266350"/>
            <a:ext cx="4975103" cy="63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0586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4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매개변수와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27788033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EC1704-EF38-406B-21B3-2B4BA433ECA2}"/>
              </a:ext>
            </a:extLst>
          </p:cNvPr>
          <p:cNvSpPr txBox="1"/>
          <p:nvPr/>
        </p:nvSpPr>
        <p:spPr>
          <a:xfrm>
            <a:off x="424873" y="448209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F96B7D-9C2B-751C-A83D-3B29002FE164}"/>
              </a:ext>
            </a:extLst>
          </p:cNvPr>
          <p:cNvCxnSpPr>
            <a:cxnSpLocks/>
          </p:cNvCxnSpPr>
          <p:nvPr/>
        </p:nvCxnSpPr>
        <p:spPr>
          <a:xfrm>
            <a:off x="2142836" y="794328"/>
            <a:ext cx="13300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CBECD1-2F94-BF86-1A2C-49DE3E99F4B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472873" y="794328"/>
            <a:ext cx="3389745" cy="97905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7D6F94-7E15-DA55-D4BF-6B1BCA32AB76}"/>
              </a:ext>
            </a:extLst>
          </p:cNvPr>
          <p:cNvSpPr/>
          <p:nvPr/>
        </p:nvSpPr>
        <p:spPr>
          <a:xfrm>
            <a:off x="6862618" y="1376218"/>
            <a:ext cx="1773382" cy="7943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매개 변수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7A296D-D722-161A-9F67-0B10F2901333}"/>
              </a:ext>
            </a:extLst>
          </p:cNvPr>
          <p:cNvCxnSpPr>
            <a:cxnSpLocks/>
          </p:cNvCxnSpPr>
          <p:nvPr/>
        </p:nvCxnSpPr>
        <p:spPr>
          <a:xfrm>
            <a:off x="1002146" y="1897829"/>
            <a:ext cx="5403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ED69C30-7628-33B5-0D6E-E8DF36A989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542473" y="1897829"/>
            <a:ext cx="2641600" cy="10300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BE6F37-0C63-5BA4-23C0-80EBD87B8789}"/>
              </a:ext>
            </a:extLst>
          </p:cNvPr>
          <p:cNvSpPr/>
          <p:nvPr/>
        </p:nvSpPr>
        <p:spPr>
          <a:xfrm>
            <a:off x="4184073" y="2530763"/>
            <a:ext cx="1773382" cy="7943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17654239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매개변수와 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en-US" altLang="ko-KR" dirty="0"/>
              <a:t>: </a:t>
            </a:r>
            <a:r>
              <a:rPr lang="ko-KR" altLang="en-US" dirty="0"/>
              <a:t>함수를 호출 시에 실제로 전달 되는 값</a:t>
            </a:r>
            <a:endParaRPr lang="en-US" altLang="ko-KR" dirty="0"/>
          </a:p>
          <a:p>
            <a:r>
              <a:rPr lang="ko-KR" altLang="en-US" dirty="0"/>
              <a:t>매개 변수 </a:t>
            </a:r>
            <a:r>
              <a:rPr lang="en-US" altLang="ko-KR" dirty="0"/>
              <a:t>: </a:t>
            </a:r>
            <a:r>
              <a:rPr lang="ko-KR" altLang="en-US" dirty="0"/>
              <a:t>함수를 정의할 때</a:t>
            </a:r>
            <a:r>
              <a:rPr lang="en-US" altLang="ko-KR" dirty="0"/>
              <a:t>, </a:t>
            </a:r>
            <a:r>
              <a:rPr lang="ko-KR" altLang="en-US" dirty="0"/>
              <a:t>값을 전달하기 위해 사용하는 변수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인자를 받아주는 변수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73559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없는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그냥 실행만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B0D62-0173-A1E9-4351-21FEF79566A1}"/>
              </a:ext>
            </a:extLst>
          </p:cNvPr>
          <p:cNvSpPr txBox="1"/>
          <p:nvPr/>
        </p:nvSpPr>
        <p:spPr>
          <a:xfrm>
            <a:off x="770965" y="2256002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매개 변수가 없는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에러가 발생 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37525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출력 내용을 바꾸고 싶다면</a:t>
            </a:r>
            <a:r>
              <a:rPr lang="en-US" altLang="ko-KR" dirty="0"/>
              <a:t>? </a:t>
            </a:r>
            <a:r>
              <a:rPr lang="ko-KR" altLang="en-US" dirty="0"/>
              <a:t>매번 다른 함수를 선언 해서 사용해야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매개 변수를 전달하여 함수의 실행 값을 변경 할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0A01-7D34-F1E3-EFF6-0564DB15C34A}"/>
              </a:ext>
            </a:extLst>
          </p:cNvPr>
          <p:cNvSpPr txBox="1"/>
          <p:nvPr/>
        </p:nvSpPr>
        <p:spPr>
          <a:xfrm>
            <a:off x="770965" y="3775974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1CF49-2ED9-5FB0-BF80-AB1A9467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2" y="3768842"/>
            <a:ext cx="220305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47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button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6" y="2551837"/>
            <a:ext cx="9144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BTN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찾아오시는 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신규입점제의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사이트 맵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7C654-BF4B-6137-2F12-96FC9E4D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481435"/>
            <a:ext cx="5188813" cy="6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02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변수를 활용하여 원하는 데이터를 가공할 수도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8E2DF-6AE7-6806-EF29-EE1C5E567342}"/>
              </a:ext>
            </a:extLst>
          </p:cNvPr>
          <p:cNvSpPr txBox="1"/>
          <p:nvPr/>
        </p:nvSpPr>
        <p:spPr>
          <a:xfrm>
            <a:off x="770965" y="233886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95AB21-15F6-0C4F-B9F2-A8D9BFCE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1" y="2334386"/>
            <a:ext cx="854431" cy="7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734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</a:t>
            </a:r>
            <a:r>
              <a:rPr lang="en-US" altLang="ko-KR" dirty="0"/>
              <a:t>, default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매개 변수가 있는 함수인데 매개 변수 전달을 안한다면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값 설정이 가능합니다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72650-A9F3-60C3-2B9C-70F86E27CB9D}"/>
              </a:ext>
            </a:extLst>
          </p:cNvPr>
          <p:cNvSpPr txBox="1"/>
          <p:nvPr/>
        </p:nvSpPr>
        <p:spPr>
          <a:xfrm>
            <a:off x="842682" y="21524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6B673-95B5-B147-3DA7-2B079EB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76" y="2152452"/>
            <a:ext cx="3976433" cy="71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4190C7-AB38-3FAD-FDA0-E14D1F2CCF94}"/>
              </a:ext>
            </a:extLst>
          </p:cNvPr>
          <p:cNvSpPr txBox="1"/>
          <p:nvPr/>
        </p:nvSpPr>
        <p:spPr>
          <a:xfrm>
            <a:off x="842682" y="445074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"friend"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2C6D8B-06C0-89BB-D137-983CAAA6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75" y="4455902"/>
            <a:ext cx="2880769" cy="5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52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삼각형의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이용해서 직각 삼각형의 밑변과 높이를 알 때</a:t>
            </a:r>
            <a:r>
              <a:rPr lang="en-US" altLang="ko-KR" dirty="0"/>
              <a:t>, </a:t>
            </a:r>
            <a:r>
              <a:rPr lang="ko-KR" altLang="en-US" dirty="0"/>
              <a:t>빗변의 길이를 구하는 함수를 작성해 봅시다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루트를 씌우는 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Math.sqrt</a:t>
            </a:r>
            <a:r>
              <a:rPr lang="en-US" altLang="ko-KR" dirty="0">
                <a:sym typeface="Wingdings" panose="05000000000000000000" pitchFamily="2" charset="2"/>
              </a:rPr>
              <a:t>(9) = 3;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671562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 방법들</a:t>
            </a:r>
          </a:p>
        </p:txBody>
      </p:sp>
    </p:spTree>
    <p:extLst>
      <p:ext uri="{BB962C8B-B14F-4D97-AF65-F5344CB8AC3E}">
        <p14:creationId xmlns:p14="http://schemas.microsoft.com/office/powerpoint/2010/main" val="1128250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A3167F-B5D2-0A17-98D5-EE7DF5BC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10" y="351864"/>
            <a:ext cx="9328580" cy="6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1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50999-7EFE-1A86-3338-B2A5BE0B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12" y="372155"/>
            <a:ext cx="9411376" cy="6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138927-D6AB-1110-BD2E-3717F3C8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81" y="349577"/>
            <a:ext cx="9263237" cy="61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5221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2DF8B-2D33-139C-379D-4AAD58A1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4" y="545832"/>
            <a:ext cx="10650071" cy="57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819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11C07-9C1E-A38E-4A9A-484ACA4A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48" y="508655"/>
            <a:ext cx="9726504" cy="58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923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0EF0FA-823E-C4FA-A888-67BD57F4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894996"/>
            <a:ext cx="1040275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copylight</a:t>
            </a:r>
            <a:r>
              <a:rPr lang="en-US" altLang="ko-KR" dirty="0"/>
              <a:t>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5" y="2551837"/>
            <a:ext cx="1081200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COPYLIGHT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Cloned by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from Starbucks Korea, ⓒ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2023 Starbucks Coffee Company. All Rights Reserved.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A66C0-9D9D-9673-513B-2A0C67D9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660402"/>
            <a:ext cx="601111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66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96CD97-A9AA-F237-550A-F937D5DF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3" y="902570"/>
            <a:ext cx="10765174" cy="50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93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2D2A4F-F44B-603F-1792-EC9C199F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90" y="1023345"/>
            <a:ext cx="7582220" cy="48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948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26975-0031-BFB8-5866-8C4B87F1713E}"/>
              </a:ext>
            </a:extLst>
          </p:cNvPr>
          <p:cNvSpPr txBox="1"/>
          <p:nvPr/>
        </p:nvSpPr>
        <p:spPr>
          <a:xfrm>
            <a:off x="618565" y="141644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선언문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표현식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화살표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3781AE6-7A35-6867-F4DE-99AB118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화살표 함수로 만들어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1FB60-983E-4423-4B83-7EC05E58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78" y="2814615"/>
            <a:ext cx="3226965" cy="8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789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삼각형의 넓이를 구하는 함수를 함수 표현식으로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원의 넓이를 구하는 함수를 화살표 함수로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함수 표현식과 화살표 함수로 변경해 봅시다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2211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55934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onclick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5692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775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16D05-7617-302D-7B3B-4F544283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606084"/>
            <a:ext cx="10596282" cy="56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8467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BD8F0D-2E9A-CBF0-0046-7A205914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1618997"/>
            <a:ext cx="863085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208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F0F7B9-4881-586B-15E7-E94B11E1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948643"/>
            <a:ext cx="11483788" cy="496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32D1E-E6E4-A30E-C9AE-23948F13713D}"/>
              </a:ext>
            </a:extLst>
          </p:cNvPr>
          <p:cNvSpPr txBox="1"/>
          <p:nvPr/>
        </p:nvSpPr>
        <p:spPr>
          <a:xfrm>
            <a:off x="3057527" y="521856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https://radiant-maamoul-80f681.netlify.app/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8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5AB2CF-9928-7C90-31A2-C347C7A2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2" y="0"/>
            <a:ext cx="1155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860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DED161-A94C-9690-C0C2-C46F560A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74" y="282182"/>
            <a:ext cx="9532652" cy="62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74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변수에 자신과 같은 줄에 앉은 사람들의 이름이 담긴 배열을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번째 참여자의 이름을 출력하기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104491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사용의 이유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503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7643A-2BD9-46CC-9219-C427C283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947391"/>
            <a:ext cx="959301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07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D82453-09C6-E652-44E7-107665BD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504417"/>
            <a:ext cx="1092670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891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A25641-6ECD-863F-356A-4E64E930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604443"/>
            <a:ext cx="1025033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466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B2F36-A5CB-EE2D-781D-6664AFFD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7" y="183205"/>
            <a:ext cx="9767006" cy="64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619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 제일 마지막에</a:t>
            </a:r>
            <a:r>
              <a:rPr lang="en-US" altLang="ko-KR" dirty="0"/>
              <a:t> </a:t>
            </a:r>
            <a:r>
              <a:rPr lang="ko-KR" altLang="en-US" dirty="0"/>
              <a:t>자신을 추가하기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배열에서 자신을 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 제일 앞에 자신을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69704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55CA4-32B3-1412-6FC1-16AA67B4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850178"/>
            <a:ext cx="11407589" cy="51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6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지금이순간(조승우,김연우,홍광호,김범수 원곡)듣기/가사/합창/노래방(MR)/지킬과 하이드 : 네이버 블로그">
            <a:extLst>
              <a:ext uri="{FF2B5EF4-FFF2-40B4-BE49-F238E27FC236}">
                <a16:creationId xmlns:a16="http://schemas.microsoft.com/office/drawing/2014/main" id="{B244B5BB-ABEE-1B3E-46AD-F03EE05F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5" y="815264"/>
            <a:ext cx="7855489" cy="52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6598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자신과 같은 줄에 앉은 사람의 이름을 출력하는 프로그램 작성하기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출력 내용은</a:t>
            </a:r>
            <a:endParaRPr lang="en-US" altLang="ko-KR" dirty="0"/>
          </a:p>
          <a:p>
            <a:pPr lvl="1"/>
            <a:r>
              <a:rPr lang="en-US" altLang="ko-KR" dirty="0"/>
              <a:t>X </a:t>
            </a:r>
            <a:r>
              <a:rPr lang="ko-KR" altLang="en-US" dirty="0"/>
              <a:t>번째 줄의</a:t>
            </a:r>
            <a:r>
              <a:rPr lang="en-US" altLang="ko-KR" dirty="0"/>
              <a:t> n </a:t>
            </a:r>
            <a:r>
              <a:rPr lang="ko-KR" altLang="en-US" dirty="0"/>
              <a:t>번째 참여자의 이름은 </a:t>
            </a:r>
            <a:r>
              <a:rPr lang="en-US" altLang="ko-KR" dirty="0"/>
              <a:t>“~~~”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0182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1620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"H-e-l-l-o"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.split: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인수 기준으로 쪼개서 배열로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.reverse: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배열의 순서를 뒤집어서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.join: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배열을 인수 기준으로 문자로 병합해서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"Hello~"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helloAgain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helloAgain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403" y="2531368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325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각각의 메소드를 연결해서 사용하는 개념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사용한 </a:t>
            </a:r>
            <a:r>
              <a:rPr lang="ko-KR" altLang="en-US" dirty="0">
                <a:solidFill>
                  <a:schemeClr val="accent2"/>
                </a:solidFill>
              </a:rPr>
              <a:t>메소드가 반환</a:t>
            </a:r>
            <a:r>
              <a:rPr lang="en-US" altLang="ko-KR" dirty="0">
                <a:solidFill>
                  <a:schemeClr val="accent2"/>
                </a:solidFill>
              </a:rPr>
              <a:t>(return) </a:t>
            </a:r>
            <a:r>
              <a:rPr lang="ko-KR" altLang="en-US" dirty="0">
                <a:solidFill>
                  <a:schemeClr val="accent2"/>
                </a:solidFill>
              </a:rPr>
              <a:t>값</a:t>
            </a:r>
            <a:r>
              <a:rPr lang="ko-KR" altLang="en-US" dirty="0"/>
              <a:t>을 가지고 있는 경우에만 사용이 가능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라는 배열이 반환 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배열에는 </a:t>
            </a:r>
            <a:r>
              <a:rPr lang="en-US" altLang="ko-KR" dirty="0">
                <a:sym typeface="Wingdings" panose="05000000000000000000" pitchFamily="2" charset="2"/>
              </a:rPr>
              <a:t>reverse() </a:t>
            </a:r>
            <a:r>
              <a:rPr lang="ko-KR" altLang="en-US" dirty="0">
                <a:sym typeface="Wingdings" panose="05000000000000000000" pitchFamily="2" charset="2"/>
              </a:rPr>
              <a:t>라는 메소드가 존재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 </a:t>
            </a:r>
            <a:r>
              <a:rPr lang="ko-KR" altLang="en-US" dirty="0">
                <a:sym typeface="Wingdings" panose="05000000000000000000" pitchFamily="2" charset="2"/>
              </a:rPr>
              <a:t>는</a:t>
            </a:r>
            <a:r>
              <a:rPr lang="ko-KR" altLang="en-US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동일한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FFC00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rgbClr val="00B050"/>
                </a:solidFill>
              </a:rPr>
              <a:t>hello</a:t>
            </a:r>
            <a:r>
              <a:rPr lang="en-US" altLang="ko-KR" dirty="0" err="1">
                <a:solidFill>
                  <a:srgbClr val="0070C0"/>
                </a:solidFill>
              </a:rPr>
              <a:t>.split</a:t>
            </a:r>
            <a:r>
              <a:rPr lang="en-US" altLang="ko-KR" dirty="0">
                <a:solidFill>
                  <a:srgbClr val="0070C0"/>
                </a:solidFill>
              </a:rPr>
              <a:t>(““)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.reverse()</a:t>
            </a:r>
            <a:r>
              <a:rPr lang="en-US" altLang="ko-KR" dirty="0">
                <a:solidFill>
                  <a:srgbClr val="00FF00"/>
                </a:solidFill>
                <a:sym typeface="Wingdings" panose="05000000000000000000" pitchFamily="2" charset="2"/>
              </a:rPr>
              <a:t>.join(“”)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FFC00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FFC00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olidFill>
                  <a:srgbClr val="00FF00"/>
                </a:solidFill>
                <a:sym typeface="Wingdings" panose="05000000000000000000" pitchFamily="2" charset="2"/>
              </a:rPr>
              <a:t>.join(“”)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2073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ko-KR" altLang="en-US" dirty="0"/>
              <a:t> 배열의 제일 처음에 </a:t>
            </a:r>
            <a:r>
              <a:rPr lang="en-US" altLang="ko-KR" dirty="0"/>
              <a:t>tetz </a:t>
            </a:r>
            <a:r>
              <a:rPr lang="ko-KR" altLang="en-US" dirty="0"/>
              <a:t>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여기서 </a:t>
            </a:r>
            <a:r>
              <a:rPr lang="ko-KR" altLang="en-US" dirty="0" err="1"/>
              <a:t>부터는</a:t>
            </a:r>
            <a:r>
              <a:rPr lang="ko-KR" altLang="en-US" dirty="0"/>
              <a:t> 메소드 </a:t>
            </a:r>
            <a:r>
              <a:rPr lang="ko-KR" altLang="en-US" dirty="0" err="1"/>
              <a:t>체이닝으로</a:t>
            </a:r>
            <a:r>
              <a:rPr lang="ko-KR" altLang="en-US" dirty="0"/>
              <a:t> 처리 하시면 됩니다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배열의 제일 처음에서 </a:t>
            </a:r>
            <a:r>
              <a:rPr lang="en-US" altLang="ko-KR" dirty="0"/>
              <a:t>tetz </a:t>
            </a:r>
            <a:r>
              <a:rPr lang="ko-KR" altLang="en-US" dirty="0"/>
              <a:t>를 빼고</a:t>
            </a:r>
            <a:r>
              <a:rPr lang="en-US" altLang="ko-KR" dirty="0"/>
              <a:t>, </a:t>
            </a:r>
            <a:r>
              <a:rPr lang="ko-KR" altLang="en-US" dirty="0"/>
              <a:t>뺀 데이터를 글자별로 나누어 배열로 만들고</a:t>
            </a:r>
            <a:r>
              <a:rPr lang="en-US" altLang="ko-KR" dirty="0"/>
              <a:t>, </a:t>
            </a:r>
            <a:r>
              <a:rPr lang="ko-KR" altLang="en-US" dirty="0"/>
              <a:t>해당 배열을 뒤집은 뒤</a:t>
            </a:r>
            <a:r>
              <a:rPr lang="en-US" altLang="ko-KR" dirty="0"/>
              <a:t>, </a:t>
            </a:r>
            <a:r>
              <a:rPr lang="ko-KR" altLang="en-US" dirty="0"/>
              <a:t>다시 문자로 변환하여 출력하기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shift() </a:t>
            </a:r>
            <a:r>
              <a:rPr lang="ko-KR" altLang="en-US" dirty="0"/>
              <a:t>를 사용하면 빠진 데이터가 반환 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ex. let </a:t>
            </a:r>
            <a:r>
              <a:rPr lang="en-US" altLang="ko-KR" dirty="0" err="1"/>
              <a:t>arr</a:t>
            </a:r>
            <a:r>
              <a:rPr lang="en-US" altLang="ko-KR" dirty="0"/>
              <a:t> = [“tetz”, “</a:t>
            </a:r>
            <a:r>
              <a:rPr lang="en-US" altLang="ko-KR" dirty="0" err="1"/>
              <a:t>pororo</a:t>
            </a:r>
            <a:r>
              <a:rPr lang="en-US" altLang="ko-KR" dirty="0"/>
              <a:t>”];</a:t>
            </a:r>
          </a:p>
          <a:p>
            <a:pPr lvl="1"/>
            <a:r>
              <a:rPr lang="en-US" altLang="ko-KR" dirty="0" err="1"/>
              <a:t>arr.shift</a:t>
            </a:r>
            <a:r>
              <a:rPr lang="en-US" altLang="ko-KR" dirty="0"/>
              <a:t>(); </a:t>
            </a:r>
            <a:r>
              <a:rPr lang="en-US" altLang="ko-KR" dirty="0">
                <a:sym typeface="Wingdings" panose="05000000000000000000" pitchFamily="2" charset="2"/>
              </a:rPr>
              <a:t> “tetz”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1487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67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7A360-BB05-0993-7BBC-599E1DA24FF0}"/>
              </a:ext>
            </a:extLst>
          </p:cNvPr>
          <p:cNvSpPr txBox="1"/>
          <p:nvPr/>
        </p:nvSpPr>
        <p:spPr>
          <a:xfrm>
            <a:off x="877713" y="684563"/>
            <a:ext cx="383689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접근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47372F-7868-0AA4-CA4B-D6F8A7BC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69" y="684563"/>
            <a:ext cx="5810783" cy="14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886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라는 객체형 변수를 선언</a:t>
            </a:r>
            <a:endParaRPr lang="en-US" altLang="ko-KR" dirty="0"/>
          </a:p>
          <a:p>
            <a:pPr lvl="1"/>
            <a:r>
              <a:rPr lang="en-US" altLang="ko-KR" dirty="0"/>
              <a:t>name: “</a:t>
            </a:r>
            <a:r>
              <a:rPr lang="ko-KR" altLang="en-US" dirty="0"/>
              <a:t>뽀로로</a:t>
            </a:r>
            <a:r>
              <a:rPr lang="en-US" altLang="ko-KR" dirty="0"/>
              <a:t>” / age: 7 </a:t>
            </a:r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이름과 나이를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</a:t>
            </a:r>
            <a:r>
              <a:rPr lang="en-US" altLang="ko-KR" dirty="0"/>
              <a:t>(gender)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키</a:t>
            </a:r>
            <a:r>
              <a:rPr lang="en-US" altLang="ko-KR" dirty="0"/>
              <a:t>(height)</a:t>
            </a:r>
            <a:r>
              <a:rPr lang="ko-KR" altLang="en-US" dirty="0"/>
              <a:t>를 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 데이터를 삭제하고</a:t>
            </a:r>
            <a:r>
              <a:rPr lang="en-US" altLang="ko-KR" dirty="0"/>
              <a:t>,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객체를 출력하기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79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바스크립트(JavaScript) 공부하자">
            <a:extLst>
              <a:ext uri="{FF2B5EF4-FFF2-40B4-BE49-F238E27FC236}">
                <a16:creationId xmlns:a16="http://schemas.microsoft.com/office/drawing/2014/main" id="{4E0EC607-0D88-E8E5-40F2-5CFA25C5C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55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166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D63936-CFA9-0B8E-BC3D-556B26181220}"/>
              </a:ext>
            </a:extLst>
          </p:cNvPr>
          <p:cNvSpPr txBox="1"/>
          <p:nvPr/>
        </p:nvSpPr>
        <p:spPr>
          <a:xfrm>
            <a:off x="842682" y="684057"/>
            <a:ext cx="476922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birthDay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'height'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A8A32-1183-E4EB-FF9C-C17D86B3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8538"/>
            <a:ext cx="3192948" cy="18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650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가 </a:t>
            </a:r>
            <a:r>
              <a:rPr lang="en-US" altLang="ko-KR" dirty="0"/>
              <a:t>name, height </a:t>
            </a:r>
            <a:r>
              <a:rPr lang="ko-KR" altLang="en-US" dirty="0"/>
              <a:t>프로퍼티를 가지고 있는지 출력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792138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91646A-CBA8-DB78-3ACF-8AE470B584CF}"/>
              </a:ext>
            </a:extLst>
          </p:cNvPr>
          <p:cNvSpPr txBox="1"/>
          <p:nvPr/>
        </p:nvSpPr>
        <p:spPr>
          <a:xfrm>
            <a:off x="1443318" y="123181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E0474-1BC0-8350-F413-4AD3AA55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79" y="1231811"/>
            <a:ext cx="2006473" cy="39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12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의 모든 </a:t>
            </a:r>
            <a:r>
              <a:rPr lang="en-US" altLang="ko-KR" dirty="0"/>
              <a:t>key </a:t>
            </a:r>
            <a:r>
              <a:rPr lang="ko-KR" altLang="en-US" dirty="0"/>
              <a:t>값과 정보를 출력하는 프로그램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779610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9876C6-D319-1184-4723-67A38AF3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669304"/>
            <a:ext cx="10999694" cy="5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57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D1F4F-1BC7-2099-7854-3DF2CA1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7" y="403245"/>
            <a:ext cx="6634685" cy="60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javascript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9057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05C1FE-E963-7357-B81D-1F52E694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33" y="286080"/>
            <a:ext cx="7339534" cy="6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64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</a:t>
            </a:r>
            <a:r>
              <a:rPr lang="en-US" altLang="ko-KR" dirty="0"/>
              <a:t>“</a:t>
            </a:r>
            <a:r>
              <a:rPr lang="ko-KR" altLang="en-US" dirty="0"/>
              <a:t>뽀로로는 귀엽습니다</a:t>
            </a:r>
            <a:r>
              <a:rPr lang="en-US" altLang="ko-KR" dirty="0"/>
              <a:t>!“ </a:t>
            </a:r>
            <a:r>
              <a:rPr lang="ko-KR" altLang="en-US" dirty="0"/>
              <a:t>를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141972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6259DA-C0E4-514B-5203-F8BE40D1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868949"/>
            <a:ext cx="10927976" cy="51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6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6EB00-8666-1D4D-D54F-47E5B9C1FACA}"/>
              </a:ext>
            </a:extLst>
          </p:cNvPr>
          <p:cNvSpPr txBox="1"/>
          <p:nvPr/>
        </p:nvSpPr>
        <p:spPr>
          <a:xfrm>
            <a:off x="905435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26389-298B-D76E-6925-4D6C6B18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05" y="1028343"/>
            <a:ext cx="2553786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157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뽀로로의 이름을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ko-KR" altLang="en-US" dirty="0"/>
              <a:t>특정 객체의 </a:t>
            </a:r>
            <a:r>
              <a:rPr lang="en-US" altLang="ko-KR" dirty="0"/>
              <a:t>height </a:t>
            </a:r>
            <a:r>
              <a:rPr lang="ko-KR" altLang="en-US" dirty="0"/>
              <a:t>를 출력하는 </a:t>
            </a:r>
            <a:r>
              <a:rPr lang="en-US" altLang="ko-KR" dirty="0" err="1"/>
              <a:t>showHeight</a:t>
            </a:r>
            <a:r>
              <a:rPr lang="en-US" altLang="ko-KR" dirty="0"/>
              <a:t>() </a:t>
            </a:r>
            <a:r>
              <a:rPr lang="ko-KR" altLang="en-US" dirty="0"/>
              <a:t>함수를 작성하고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객체의 메소드로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pororo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키를 출력하기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450716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F4FCF-0892-9445-AED6-A490C48F6789}"/>
              </a:ext>
            </a:extLst>
          </p:cNvPr>
          <p:cNvSpPr txBox="1"/>
          <p:nvPr/>
        </p:nvSpPr>
        <p:spPr>
          <a:xfrm>
            <a:off x="322729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614F-3C4E-F882-9A0D-57A03D9F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66" y="4150564"/>
            <a:ext cx="8073634" cy="19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00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C2D6A-45EE-E6EE-497A-5E3660C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8" y="1027104"/>
            <a:ext cx="11126883" cy="48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54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건물의 뼈대가 되는 건축물의 구조 종류와 특징 : 네이버 블로그">
            <a:extLst>
              <a:ext uri="{FF2B5EF4-FFF2-40B4-BE49-F238E27FC236}">
                <a16:creationId xmlns:a16="http://schemas.microsoft.com/office/drawing/2014/main" id="{37845B58-1CD2-A9A0-B349-64C75E3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9043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아~ 완벽히 이해했어! 짤 :: 개그저장소">
            <a:extLst>
              <a:ext uri="{FF2B5EF4-FFF2-40B4-BE49-F238E27FC236}">
                <a16:creationId xmlns:a16="http://schemas.microsoft.com/office/drawing/2014/main" id="{29AC6C8D-A270-8663-6706-2FA52B7B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990600"/>
            <a:ext cx="52863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081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189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현장] '월드컵 쇼크 증후군' 앓는 대학로 극장들 : 사회일반 : 사회 : 뉴스 : 한겨레">
            <a:extLst>
              <a:ext uri="{FF2B5EF4-FFF2-40B4-BE49-F238E27FC236}">
                <a16:creationId xmlns:a16="http://schemas.microsoft.com/office/drawing/2014/main" id="{492D7D2D-D13A-F8DF-0D73-A33F8A67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95450"/>
            <a:ext cx="5619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241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6ED233-3942-F054-FB6A-CB3DF46A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52" y="95358"/>
            <a:ext cx="9004495" cy="66672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97A41-6827-9A76-FFCA-9EAECEA5890C}"/>
              </a:ext>
            </a:extLst>
          </p:cNvPr>
          <p:cNvSpPr/>
          <p:nvPr/>
        </p:nvSpPr>
        <p:spPr>
          <a:xfrm>
            <a:off x="6870584" y="2600587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CBA1D-C4CC-9DCD-1895-F2C71FF5815B}"/>
              </a:ext>
            </a:extLst>
          </p:cNvPr>
          <p:cNvSpPr/>
          <p:nvPr/>
        </p:nvSpPr>
        <p:spPr>
          <a:xfrm>
            <a:off x="6385421" y="3078760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19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C6FB7-A5B9-DEDD-3A12-765D3A28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8622706" cy="65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347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DD0A2-CF92-4DE9-7DC1-B72384E538BA}"/>
              </a:ext>
            </a:extLst>
          </p:cNvPr>
          <p:cNvSpPr txBox="1"/>
          <p:nvPr/>
        </p:nvSpPr>
        <p:spPr>
          <a:xfrm>
            <a:off x="396380" y="354884"/>
            <a:ext cx="879795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가격은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"strawberry"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6CB5C-C321-2E6A-D953-57C68E61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65" y="4630266"/>
            <a:ext cx="5393055" cy="19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574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생성자 함수를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생성자 함수에는</a:t>
            </a:r>
            <a:endParaRPr lang="en-US" altLang="ko-KR" dirty="0"/>
          </a:p>
          <a:p>
            <a:pPr lvl="1"/>
            <a:r>
              <a:rPr lang="ko-KR" altLang="en-US" dirty="0"/>
              <a:t>참여자의 이름</a:t>
            </a:r>
            <a:r>
              <a:rPr lang="en-US" altLang="ko-KR" dirty="0"/>
              <a:t>  / </a:t>
            </a:r>
            <a:r>
              <a:rPr lang="ko-KR" altLang="en-US" dirty="0"/>
              <a:t>성별 데이터가 포함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도 포함됩니다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자신과 짝꿍</a:t>
            </a:r>
            <a:r>
              <a:rPr lang="en-US" altLang="ko-KR" dirty="0"/>
              <a:t>, </a:t>
            </a:r>
            <a:r>
              <a:rPr lang="ko-KR" altLang="en-US" dirty="0"/>
              <a:t>그리고 바로 같은 줄에 있는 참여자 </a:t>
            </a:r>
            <a:r>
              <a:rPr lang="en-US" altLang="ko-KR" dirty="0"/>
              <a:t>3</a:t>
            </a:r>
            <a:r>
              <a:rPr lang="ko-KR" altLang="en-US" dirty="0"/>
              <a:t>명에 대한 정보를 생성자 함수를 이용하여 </a:t>
            </a:r>
            <a:r>
              <a:rPr lang="en-US" altLang="ko-KR" dirty="0"/>
              <a:t>4</a:t>
            </a:r>
            <a:r>
              <a:rPr lang="ko-KR" altLang="en-US" dirty="0"/>
              <a:t>개의 변수로 저장하세요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를 이용 </a:t>
            </a:r>
            <a:r>
              <a:rPr lang="en-US" altLang="ko-KR" dirty="0"/>
              <a:t>5</a:t>
            </a:r>
            <a:r>
              <a:rPr lang="ko-KR" altLang="en-US" dirty="0"/>
              <a:t>명의 정보를 출력해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33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이사, 입주 청소 비용은 얼마인가요? - 숨고, 숨은고수">
            <a:extLst>
              <a:ext uri="{FF2B5EF4-FFF2-40B4-BE49-F238E27FC236}">
                <a16:creationId xmlns:a16="http://schemas.microsoft.com/office/drawing/2014/main" id="{BAC4C65A-B2D1-DEA8-6651-AF04CE3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333500"/>
            <a:ext cx="69056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4027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057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68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제일 첫번째 요소를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363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94661775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7472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057115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79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전기배선공사 평균가격은 얼마일까요?">
            <a:extLst>
              <a:ext uri="{FF2B5EF4-FFF2-40B4-BE49-F238E27FC236}">
                <a16:creationId xmlns:a16="http://schemas.microsoft.com/office/drawing/2014/main" id="{30A27A39-D816-C1A2-5266-BBA6447B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5" y="527622"/>
            <a:ext cx="4652693" cy="31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김포시 배수설비공사 및 우수 공사">
            <a:extLst>
              <a:ext uri="{FF2B5EF4-FFF2-40B4-BE49-F238E27FC236}">
                <a16:creationId xmlns:a16="http://schemas.microsoft.com/office/drawing/2014/main" id="{7FA2EBD0-1E5A-9015-9350-BEFEDD31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72" y="2675648"/>
            <a:ext cx="6309063" cy="35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C6F3F9CC-EA4E-12FE-547A-A382FB93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31" y="392783"/>
            <a:ext cx="1881672" cy="18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3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680754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5A5DC43A-6BF7-CED7-40ED-BDB5DB21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84" y="1269856"/>
            <a:ext cx="8467231" cy="43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08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7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ithout – Liberal Dictionary">
            <a:extLst>
              <a:ext uri="{FF2B5EF4-FFF2-40B4-BE49-F238E27FC236}">
                <a16:creationId xmlns:a16="http://schemas.microsoft.com/office/drawing/2014/main" id="{8BF81BD2-83E3-6C40-D932-765BD7D3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88" y="2135726"/>
            <a:ext cx="46958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86F32B97-D0C9-7304-41F5-34A9002A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77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8273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전체 관리하기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47228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650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1057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814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6764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</a:t>
            </a:r>
            <a:r>
              <a:rPr lang="en-US" altLang="ko-KR" dirty="0"/>
              <a:t>(</a:t>
            </a:r>
            <a:r>
              <a:rPr lang="ko-KR" altLang="en-US" dirty="0"/>
              <a:t>아무 요소나 가능</a:t>
            </a:r>
            <a:r>
              <a:rPr lang="en-US" altLang="ko-KR" dirty="0"/>
              <a:t>)</a:t>
            </a:r>
            <a:r>
              <a:rPr lang="ko-KR" altLang="en-US" dirty="0"/>
              <a:t> 하나 만들기</a:t>
            </a:r>
            <a:endParaRPr lang="en-US" altLang="ko-KR" dirty="0"/>
          </a:p>
          <a:p>
            <a:r>
              <a:rPr lang="en-US" altLang="ko-KR" dirty="0"/>
              <a:t>100 </a:t>
            </a:r>
            <a:r>
              <a:rPr lang="ko-KR" altLang="en-US" dirty="0"/>
              <a:t>개의 </a:t>
            </a:r>
            <a:r>
              <a:rPr lang="en-US" altLang="ko-KR" dirty="0"/>
              <a:t>box 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 </a:t>
            </a:r>
            <a:r>
              <a:rPr lang="ko-KR" altLang="en-US" dirty="0" err="1"/>
              <a:t>열번째</a:t>
            </a:r>
            <a:r>
              <a:rPr lang="ko-KR" altLang="en-US" dirty="0"/>
              <a:t> 박스 색상이 다르게 만들기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개를 기준으로 색상이 반복 되도록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757864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09FF86-A1A1-9E2E-5385-3A1F9F09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231" y="1047565"/>
            <a:ext cx="5629769" cy="4305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01F167-B163-AF03-FF32-C930AD5D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565"/>
            <a:ext cx="5498363" cy="43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13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t's Get It Started - Black Eyed Peas / 2004">
            <a:extLst>
              <a:ext uri="{FF2B5EF4-FFF2-40B4-BE49-F238E27FC236}">
                <a16:creationId xmlns:a16="http://schemas.microsoft.com/office/drawing/2014/main" id="{141A616A-25CD-A06F-04CF-1F347346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05" y="248205"/>
            <a:ext cx="6361590" cy="63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83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4CADA1-65FE-1B33-6B55-BC91F1058F53}"/>
              </a:ext>
            </a:extLst>
          </p:cNvPr>
          <p:cNvSpPr txBox="1"/>
          <p:nvPr/>
        </p:nvSpPr>
        <p:spPr>
          <a:xfrm>
            <a:off x="0" y="34851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비쥬얼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FF9D1-9FC7-7733-E6C4-9B602D29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7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28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드래곤볼 완전판 20권 리뷰 : 네이버 블로그">
            <a:extLst>
              <a:ext uri="{FF2B5EF4-FFF2-40B4-BE49-F238E27FC236}">
                <a16:creationId xmlns:a16="http://schemas.microsoft.com/office/drawing/2014/main" id="{AF31A286-526B-1438-11C4-DB48DFB36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0"/>
            <a:ext cx="1219200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6566E7-B473-A07B-B265-46E09F2A818E}"/>
              </a:ext>
            </a:extLst>
          </p:cNvPr>
          <p:cNvSpPr/>
          <p:nvPr/>
        </p:nvSpPr>
        <p:spPr>
          <a:xfrm>
            <a:off x="175490" y="2364509"/>
            <a:ext cx="868219" cy="508000"/>
          </a:xfrm>
          <a:prstGeom prst="rect">
            <a:avLst/>
          </a:prstGeom>
          <a:solidFill>
            <a:srgbClr val="E6E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력</a:t>
            </a:r>
          </a:p>
        </p:txBody>
      </p:sp>
    </p:spTree>
    <p:extLst>
      <p:ext uri="{BB962C8B-B14F-4D97-AF65-F5344CB8AC3E}">
        <p14:creationId xmlns:p14="http://schemas.microsoft.com/office/powerpoint/2010/main" val="422843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4AFEC4-D630-B3BA-C0A0-F0F7ECBBBE77}"/>
              </a:ext>
            </a:extLst>
          </p:cNvPr>
          <p:cNvSpPr txBox="1"/>
          <p:nvPr/>
        </p:nvSpPr>
        <p:spPr>
          <a:xfrm>
            <a:off x="461818" y="318992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 글은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도커에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대해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 모르는 시스템 관리자나 서버 개발자를 대상으로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전반에 대해 얕고 넓은 지식을 담고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도커가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등장한 배경과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도커의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역사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그리고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도커의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핵심 개념인 컨테이너와 이미지에 대해 알아보고 실제로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도커를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설치하고 컨테이너를 실행해 보도록 하겠습니다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F011D8-83D1-35BD-5408-3CA772E2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8" y="2522177"/>
            <a:ext cx="5820587" cy="101931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F2E458B-B543-376C-7AD9-C8B24158BBB8}"/>
              </a:ext>
            </a:extLst>
          </p:cNvPr>
          <p:cNvSpPr txBox="1">
            <a:spLocks/>
          </p:cNvSpPr>
          <p:nvPr/>
        </p:nvSpPr>
        <p:spPr>
          <a:xfrm>
            <a:off x="523783" y="3713353"/>
            <a:ext cx="10830017" cy="284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위의 문장을 </a:t>
            </a:r>
            <a:r>
              <a:rPr lang="en-US" altLang="ko-KR" dirty="0"/>
              <a:t>80byte </a:t>
            </a:r>
            <a:r>
              <a:rPr lang="ko-KR" altLang="en-US" dirty="0"/>
              <a:t>기준으로 잘라서 배열에 담기</a:t>
            </a:r>
            <a:endParaRPr lang="en-US" altLang="ko-KR" dirty="0"/>
          </a:p>
          <a:p>
            <a:r>
              <a:rPr lang="ko-KR" altLang="en-US" dirty="0"/>
              <a:t>한글은 </a:t>
            </a:r>
            <a:r>
              <a:rPr lang="en-US" altLang="ko-KR" dirty="0"/>
              <a:t>2byte, </a:t>
            </a:r>
            <a:r>
              <a:rPr lang="ko-KR" altLang="en-US" dirty="0"/>
              <a:t>한글을 제외한 영어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띄어쓰기는 </a:t>
            </a:r>
            <a:r>
              <a:rPr lang="en-US" altLang="ko-KR" dirty="0"/>
              <a:t>1byte</a:t>
            </a:r>
          </a:p>
          <a:p>
            <a:r>
              <a:rPr lang="ko-KR" altLang="en-US" dirty="0"/>
              <a:t>자르고 난 다음 글자가 공백일 경우는 생략처리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6776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72D517-CE6E-9A39-5B56-50970E56980B}"/>
              </a:ext>
            </a:extLst>
          </p:cNvPr>
          <p:cNvSpPr txBox="1"/>
          <p:nvPr/>
        </p:nvSpPr>
        <p:spPr>
          <a:xfrm>
            <a:off x="452761" y="612844"/>
            <a:ext cx="1036024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B0F9C5-0BA6-62B5-2238-BE26A8462156}"/>
              </a:ext>
            </a:extLst>
          </p:cNvPr>
          <p:cNvSpPr/>
          <p:nvPr/>
        </p:nvSpPr>
        <p:spPr>
          <a:xfrm>
            <a:off x="977980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74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166DEF-6F2F-79DD-5B31-523DE997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69" y="1797957"/>
            <a:ext cx="6510023" cy="235679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170D997-9E01-A438-F1C8-450749A163C8}"/>
              </a:ext>
            </a:extLst>
          </p:cNvPr>
          <p:cNvSpPr/>
          <p:nvPr/>
        </p:nvSpPr>
        <p:spPr>
          <a:xfrm rot="13853853">
            <a:off x="3835153" y="2041864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1112A8-769E-0289-9E8B-B765540176C9}"/>
              </a:ext>
            </a:extLst>
          </p:cNvPr>
          <p:cNvSpPr/>
          <p:nvPr/>
        </p:nvSpPr>
        <p:spPr>
          <a:xfrm rot="13853853">
            <a:off x="2931111" y="3330606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0E878EE-EC98-BF7C-60A4-0344B1CF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개발자 도구 실행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48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89CF9D-4AC6-BBD3-208F-3BE09A0CBBB4}"/>
              </a:ext>
            </a:extLst>
          </p:cNvPr>
          <p:cNvSpPr txBox="1"/>
          <p:nvPr/>
        </p:nvSpPr>
        <p:spPr>
          <a:xfrm>
            <a:off x="561975" y="612844"/>
            <a:ext cx="1163002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0CB093-7E0C-A6FC-207E-D182E94BE8C3}"/>
              </a:ext>
            </a:extLst>
          </p:cNvPr>
          <p:cNvSpPr/>
          <p:nvPr/>
        </p:nvSpPr>
        <p:spPr>
          <a:xfrm>
            <a:off x="1033398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85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5ACE13-2B26-6494-1303-876AD0A5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0" y="565352"/>
            <a:ext cx="5825133" cy="1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6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CSS </a:t>
            </a:r>
            <a:r>
              <a:rPr lang="ko-KR" altLang="en-US" dirty="0"/>
              <a:t>참조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37C608-E19A-5B70-CCDC-8923BC37875D}"/>
              </a:ext>
            </a:extLst>
          </p:cNvPr>
          <p:cNvSpPr/>
          <p:nvPr/>
        </p:nvSpPr>
        <p:spPr>
          <a:xfrm>
            <a:off x="1415332" y="2097545"/>
            <a:ext cx="1956318" cy="1455594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인라인</a:t>
            </a:r>
            <a:endParaRPr lang="en-US" altLang="ko-KR" sz="24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1C8065-66A5-6CE5-497C-498A918B578E}"/>
              </a:ext>
            </a:extLst>
          </p:cNvPr>
          <p:cNvSpPr/>
          <p:nvPr/>
        </p:nvSpPr>
        <p:spPr>
          <a:xfrm>
            <a:off x="4972948" y="2110922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AE05BA-F8D9-077B-5C71-1D600FD8E15E}"/>
              </a:ext>
            </a:extLst>
          </p:cNvPr>
          <p:cNvSpPr/>
          <p:nvPr/>
        </p:nvSpPr>
        <p:spPr>
          <a:xfrm>
            <a:off x="8530565" y="2110922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01CBF61C-856C-C2F7-3F11-B7482B54A429}"/>
              </a:ext>
            </a:extLst>
          </p:cNvPr>
          <p:cNvSpPr/>
          <p:nvPr/>
        </p:nvSpPr>
        <p:spPr>
          <a:xfrm>
            <a:off x="3859723" y="2405473"/>
            <a:ext cx="625151" cy="83042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E9A070-2CAE-4920-31E6-E8AE2EBE4954}"/>
              </a:ext>
            </a:extLst>
          </p:cNvPr>
          <p:cNvSpPr txBox="1">
            <a:spLocks/>
          </p:cNvSpPr>
          <p:nvPr/>
        </p:nvSpPr>
        <p:spPr>
          <a:xfrm>
            <a:off x="7394470" y="2171591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71703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궁금하다 영어로 어떻게 표현할까? :: 스피킹데이">
            <a:extLst>
              <a:ext uri="{FF2B5EF4-FFF2-40B4-BE49-F238E27FC236}">
                <a16:creationId xmlns:a16="http://schemas.microsoft.com/office/drawing/2014/main" id="{2207CE54-3692-39C3-099F-84D6B0EF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152525"/>
            <a:ext cx="45529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E6EE7FE9-45EA-8830-0609-288EB296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86" y="300777"/>
            <a:ext cx="3128223" cy="31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56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D86FD1-8A88-9437-B0F4-114B06355694}"/>
              </a:ext>
            </a:extLst>
          </p:cNvPr>
          <p:cNvSpPr/>
          <p:nvPr/>
        </p:nvSpPr>
        <p:spPr>
          <a:xfrm>
            <a:off x="3055371" y="221745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249A84-FC24-7685-4223-FE2C76BDC731}"/>
              </a:ext>
            </a:extLst>
          </p:cNvPr>
          <p:cNvSpPr/>
          <p:nvPr/>
        </p:nvSpPr>
        <p:spPr>
          <a:xfrm>
            <a:off x="6612988" y="221745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AA04D2-0716-0EEA-AD9A-F716A4E0F75D}"/>
              </a:ext>
            </a:extLst>
          </p:cNvPr>
          <p:cNvSpPr txBox="1">
            <a:spLocks/>
          </p:cNvSpPr>
          <p:nvPr/>
        </p:nvSpPr>
        <p:spPr>
          <a:xfrm>
            <a:off x="5476893" y="227812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79948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내장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3011055"/>
            <a:ext cx="10830017" cy="354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2AAE3-17C1-F878-3741-66BF94C58A57}"/>
              </a:ext>
            </a:extLst>
          </p:cNvPr>
          <p:cNvSpPr txBox="1"/>
          <p:nvPr/>
        </p:nvSpPr>
        <p:spPr>
          <a:xfrm>
            <a:off x="614778" y="1516426"/>
            <a:ext cx="8156360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9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EE7DA-AF1B-9C09-23E7-9E78AF336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"/>
          <a:stretch/>
        </p:blipFill>
        <p:spPr>
          <a:xfrm>
            <a:off x="0" y="1727200"/>
            <a:ext cx="12192000" cy="25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 Script </a:t>
            </a:r>
            <a:r>
              <a:rPr lang="ko-KR" altLang="en-US" dirty="0"/>
              <a:t>파일을 따로 만들어서 링크하는 방식 </a:t>
            </a:r>
            <a:r>
              <a:rPr lang="en-US" altLang="ko-KR" dirty="0"/>
              <a:t>like CSS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993D7-F513-7DF4-E6E7-A7EA5DEE8FCB}"/>
              </a:ext>
            </a:extLst>
          </p:cNvPr>
          <p:cNvSpPr txBox="1"/>
          <p:nvPr/>
        </p:nvSpPr>
        <p:spPr>
          <a:xfrm>
            <a:off x="632533" y="2552142"/>
            <a:ext cx="8396057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"./main.js"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89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각각의 </a:t>
            </a:r>
            <a:r>
              <a:rPr lang="ko-KR" altLang="en-US" dirty="0">
                <a:solidFill>
                  <a:schemeClr val="accent2"/>
                </a:solidFill>
              </a:rPr>
              <a:t>장단점</a:t>
            </a:r>
            <a:r>
              <a:rPr lang="ko-KR" altLang="en-US" dirty="0"/>
              <a:t>이 존재 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내장 방식</a:t>
            </a:r>
            <a:endParaRPr lang="en-US" altLang="ko-KR" dirty="0"/>
          </a:p>
          <a:p>
            <a:pPr lvl="1"/>
            <a:r>
              <a:rPr lang="ko-KR" altLang="en-US" dirty="0"/>
              <a:t>간단하게 만들 수 있음</a:t>
            </a:r>
            <a:endParaRPr lang="en-US" altLang="ko-KR" dirty="0"/>
          </a:p>
          <a:p>
            <a:pPr lvl="1"/>
            <a:r>
              <a:rPr lang="ko-KR" altLang="en-US" dirty="0"/>
              <a:t>특정 페이지에서만 작동하는 기능일 경우 내장 방식으로만 따로 구현 가능</a:t>
            </a:r>
            <a:endParaRPr lang="en-US" altLang="ko-KR" dirty="0"/>
          </a:p>
          <a:p>
            <a:r>
              <a:rPr lang="ko-KR" altLang="en-US" dirty="0"/>
              <a:t>링크 방식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코드의 양이 많아지면 파일로 관리하는 편이 편함</a:t>
            </a:r>
            <a:endParaRPr lang="en-US" altLang="ko-KR" dirty="0"/>
          </a:p>
          <a:p>
            <a:pPr lvl="1"/>
            <a:r>
              <a:rPr lang="ko-KR" altLang="en-US" dirty="0"/>
              <a:t>같은 기능을 다른 페이지에서 사용하고 싶을 때 </a:t>
            </a:r>
            <a:r>
              <a:rPr lang="en-US" altLang="ko-KR" dirty="0"/>
              <a:t>JS </a:t>
            </a:r>
            <a:r>
              <a:rPr lang="ko-KR" altLang="en-US" dirty="0"/>
              <a:t>파일 링크만 걸어서 사용 가능</a:t>
            </a:r>
            <a:endParaRPr lang="en-US" altLang="ko-KR" dirty="0"/>
          </a:p>
          <a:p>
            <a:pPr lvl="1"/>
            <a:r>
              <a:rPr lang="ko-KR" altLang="en-US" dirty="0"/>
              <a:t>유지 보수 용이성이 편리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3401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일단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Console.log(“TEXT”);</a:t>
            </a:r>
          </a:p>
          <a:p>
            <a:pPr lvl="1"/>
            <a:r>
              <a:rPr lang="ko-KR" altLang="en-US" dirty="0"/>
              <a:t>우리의 디버깅 친구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물론 이걸 </a:t>
            </a:r>
            <a:r>
              <a:rPr lang="ko-KR" altLang="en-US" dirty="0" err="1"/>
              <a:t>쓰는건</a:t>
            </a:r>
            <a:r>
              <a:rPr lang="ko-KR" altLang="en-US" dirty="0"/>
              <a:t> 안 좋은 방식입니다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Alert(“TEXT”);</a:t>
            </a:r>
          </a:p>
          <a:p>
            <a:pPr lvl="1"/>
            <a:r>
              <a:rPr lang="ko-KR" altLang="en-US" dirty="0"/>
              <a:t>화면에 뭐든 떠야 재미 있으니까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 err="1"/>
              <a:t>자매품</a:t>
            </a:r>
            <a:r>
              <a:rPr lang="ko-KR" altLang="en-US" dirty="0"/>
              <a:t> </a:t>
            </a:r>
            <a:r>
              <a:rPr lang="en-US" altLang="ko-KR" dirty="0"/>
              <a:t>confirm(“TEXT”);</a:t>
            </a:r>
          </a:p>
          <a:p>
            <a:pPr lvl="2"/>
            <a:r>
              <a:rPr lang="ko-KR" altLang="en-US" dirty="0"/>
              <a:t>애는 취소 버튼이 있어요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값을 </a:t>
            </a:r>
            <a:r>
              <a:rPr lang="ko-KR" altLang="en-US" dirty="0" err="1">
                <a:sym typeface="Wingdings" panose="05000000000000000000" pitchFamily="2" charset="2"/>
              </a:rPr>
              <a:t>리턴한다</a:t>
            </a:r>
            <a:r>
              <a:rPr lang="en-US" altLang="ko-KR" dirty="0">
                <a:sym typeface="Wingdings" panose="05000000000000000000" pitchFamily="2" charset="2"/>
              </a:rPr>
              <a:t> &amp;</a:t>
            </a:r>
            <a:r>
              <a:rPr lang="en-US" altLang="ko-KR" dirty="0"/>
              <a:t> IF</a:t>
            </a:r>
            <a:r>
              <a:rPr lang="ko-KR" altLang="en-US" dirty="0"/>
              <a:t>문에 사용 가능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246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2"/>
                </a:solidFill>
              </a:rPr>
              <a:t>안녕하세요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r>
              <a:rPr lang="en-US" altLang="ko-KR" dirty="0"/>
              <a:t> Console.log()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파일 링크 방식 사용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수업 언제 끝나냐</a:t>
            </a:r>
            <a:r>
              <a:rPr lang="en-US" altLang="ko-KR" dirty="0">
                <a:solidFill>
                  <a:schemeClr val="accent2"/>
                </a:solidFill>
              </a:rPr>
              <a:t>!? </a:t>
            </a:r>
            <a:r>
              <a:rPr lang="en-US" altLang="ko-KR" dirty="0"/>
              <a:t>Alert()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내장 방식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3949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CSS</a:t>
            </a:r>
            <a:r>
              <a:rPr lang="ko-KR" altLang="en-US" dirty="0"/>
              <a:t>의 방식 또는 선언 위치에 따라서 읽는 순서가 달려졌었습니다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 에서도 확인해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6881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0080E2-F2C9-6166-5A17-5E5782668B3F}"/>
              </a:ext>
            </a:extLst>
          </p:cNvPr>
          <p:cNvSpPr txBox="1"/>
          <p:nvPr/>
        </p:nvSpPr>
        <p:spPr>
          <a:xfrm>
            <a:off x="345542" y="151179"/>
            <a:ext cx="6476172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위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"./index.js"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헤드랑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바디 사이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hello, HTML World!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안쪽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7390-0195-EEBD-13E4-36CF255CAD5B}"/>
              </a:ext>
            </a:extLst>
          </p:cNvPr>
          <p:cNvSpPr txBox="1"/>
          <p:nvPr/>
        </p:nvSpPr>
        <p:spPr>
          <a:xfrm>
            <a:off x="4572000" y="6032421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C61E-8AF7-AB97-A4F8-9FD4B71D61E0}"/>
              </a:ext>
            </a:extLst>
          </p:cNvPr>
          <p:cNvSpPr txBox="1"/>
          <p:nvPr/>
        </p:nvSpPr>
        <p:spPr>
          <a:xfrm>
            <a:off x="7503885" y="973520"/>
            <a:ext cx="348342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안쪽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09498-2AC3-DEE1-2526-BD3DCFED4984}"/>
              </a:ext>
            </a:extLst>
          </p:cNvPr>
          <p:cNvSpPr txBox="1"/>
          <p:nvPr/>
        </p:nvSpPr>
        <p:spPr>
          <a:xfrm>
            <a:off x="7503885" y="15117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Index.js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02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말</a:t>
            </a:r>
            <a:r>
              <a:rPr lang="en-US" altLang="ko-KR" dirty="0"/>
              <a:t> </a:t>
            </a:r>
            <a:r>
              <a:rPr lang="ko-KR" altLang="en-US" dirty="0"/>
              <a:t>그대로 읽히는 순서에 따라서 작동 합니다</a:t>
            </a:r>
            <a:r>
              <a:rPr lang="en-US" altLang="ko-K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89865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4FE69-F791-E617-6337-0F3D07B2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32" y="1329263"/>
            <a:ext cx="5056336" cy="41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FC5A-FD20-FD48-1C00-805B994E4119}"/>
              </a:ext>
            </a:extLst>
          </p:cNvPr>
          <p:cNvSpPr txBox="1"/>
          <p:nvPr/>
        </p:nvSpPr>
        <p:spPr>
          <a:xfrm>
            <a:off x="738041" y="1728974"/>
            <a:ext cx="10715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0" dirty="0" err="1"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thequickbrownfoxjumpsoverthelazydog</a:t>
            </a:r>
            <a:endParaRPr lang="en-US" altLang="ko-KR" sz="4000" b="0" dirty="0">
              <a:effectLst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44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EB4B7-2434-0260-EF09-5EDCB5A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49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6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1609E8-9812-531F-C5D2-2F287A86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68" y="1220862"/>
            <a:ext cx="10771464" cy="33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16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FA09FA-AA6A-DFB2-A9A8-5EE46867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2" y="1044652"/>
            <a:ext cx="11104775" cy="3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34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0E3974-1663-C37F-A619-669607D0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56" y="777041"/>
            <a:ext cx="10510887" cy="3516071"/>
          </a:xfrm>
          <a:prstGeom prst="rect">
            <a:avLst/>
          </a:prstGeom>
        </p:spPr>
      </p:pic>
      <p:pic>
        <p:nvPicPr>
          <p:cNvPr id="1026" name="Picture 2" descr="Camel case - Wikipedia">
            <a:extLst>
              <a:ext uri="{FF2B5EF4-FFF2-40B4-BE49-F238E27FC236}">
                <a16:creationId xmlns:a16="http://schemas.microsoft.com/office/drawing/2014/main" id="{9B1D2F8E-1499-8D1C-6E9E-AE4157A2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714" y="1048781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4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860BAB-F4CF-03A9-0E8D-1A19FB11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9" y="914406"/>
            <a:ext cx="10956442" cy="3469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79EB7-9B72-DC0F-AF3C-F0D8843F3984}"/>
              </a:ext>
            </a:extLst>
          </p:cNvPr>
          <p:cNvSpPr txBox="1"/>
          <p:nvPr/>
        </p:nvSpPr>
        <p:spPr>
          <a:xfrm>
            <a:off x="5231821" y="5297263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생성자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4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1F4117-F4F5-BCB2-6629-7987B343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76" y="1279669"/>
            <a:ext cx="9653047" cy="36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6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전자 인간'으로 인정받은 로봇, 세금도 내야 할까? : 네이버 포스트">
            <a:extLst>
              <a:ext uri="{FF2B5EF4-FFF2-40B4-BE49-F238E27FC236}">
                <a16:creationId xmlns:a16="http://schemas.microsoft.com/office/drawing/2014/main" id="{84B4980F-7834-BF60-09E3-32D9407C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8" y="3714161"/>
            <a:ext cx="2857107" cy="2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화이팅 - 뽐뿌:짤방갤러리">
            <a:extLst>
              <a:ext uri="{FF2B5EF4-FFF2-40B4-BE49-F238E27FC236}">
                <a16:creationId xmlns:a16="http://schemas.microsoft.com/office/drawing/2014/main" id="{E6D3F84E-1B3A-FFEF-6B72-9E0EDD4CF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0"/>
          <a:stretch/>
        </p:blipFill>
        <p:spPr bwMode="auto">
          <a:xfrm>
            <a:off x="489408" y="494122"/>
            <a:ext cx="2857107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6C226-6DF5-E7DA-7B6E-694B7A28DFF2}"/>
              </a:ext>
            </a:extLst>
          </p:cNvPr>
          <p:cNvSpPr txBox="1"/>
          <p:nvPr/>
        </p:nvSpPr>
        <p:spPr>
          <a:xfrm>
            <a:off x="4110087" y="1392716"/>
            <a:ext cx="5378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2 3 4 5 6 7 8 9 10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CF2C-272B-673E-3472-3C46DC6F4D48}"/>
              </a:ext>
            </a:extLst>
          </p:cNvPr>
          <p:cNvSpPr txBox="1"/>
          <p:nvPr/>
        </p:nvSpPr>
        <p:spPr>
          <a:xfrm>
            <a:off x="4110087" y="4788771"/>
            <a:ext cx="5070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0 1 2 3 4 5 6 7 8 9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4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658245-E374-F2B6-D691-244684A4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45" y="929484"/>
            <a:ext cx="10237509" cy="45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1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4FEE6B-15E0-E0C1-901D-4FF904FB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22" y="1559266"/>
            <a:ext cx="3708956" cy="30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09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0DBB1-02FD-B1DC-9BD9-C2F5B8DE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61" y="266258"/>
            <a:ext cx="577295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9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단축키만 잘 외우시면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</a:t>
            </a:r>
            <a:endParaRPr lang="en-US" altLang="ko-KR" dirty="0"/>
          </a:p>
          <a:p>
            <a:pPr lvl="1"/>
            <a:r>
              <a:rPr lang="en-US" altLang="ko-KR" dirty="0"/>
              <a:t>Ctrl + / </a:t>
            </a:r>
          </a:p>
          <a:p>
            <a:pPr lvl="1"/>
            <a:r>
              <a:rPr lang="en-US" altLang="ko-KR" dirty="0"/>
              <a:t>Ctrl + K + C / Ctrl + K + U</a:t>
            </a:r>
          </a:p>
          <a:p>
            <a:r>
              <a:rPr lang="ko-KR" altLang="en-US" dirty="0"/>
              <a:t>맥</a:t>
            </a:r>
            <a:endParaRPr lang="en-US" altLang="ko-KR" dirty="0"/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/</a:t>
            </a:r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K + C / </a:t>
            </a:r>
            <a:r>
              <a:rPr lang="en-US" altLang="ko-KR" dirty="0" err="1"/>
              <a:t>Cmd</a:t>
            </a:r>
            <a:r>
              <a:rPr lang="en-US" altLang="ko-KR" dirty="0"/>
              <a:t>  + K + U</a:t>
            </a:r>
          </a:p>
          <a:p>
            <a:r>
              <a:rPr lang="ko-KR" altLang="en-US" dirty="0"/>
              <a:t>사용하시기 편한 방법으로 쓰시면 됩니다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04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A72D4-BF1D-EF8F-BA65-F25CD479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431"/>
            <a:ext cx="12192000" cy="36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43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5287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박스몰 1위 포장재 전문쇼핑몰">
            <a:extLst>
              <a:ext uri="{FF2B5EF4-FFF2-40B4-BE49-F238E27FC236}">
                <a16:creationId xmlns:a16="http://schemas.microsoft.com/office/drawing/2014/main" id="{3D6575F2-62A9-CB46-21E1-ADD4EE8E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38" y="206189"/>
            <a:ext cx="6178924" cy="617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918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en-US" altLang="ko-KR" sz="96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3003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29665-D149-B5F2-7AA4-06A883C3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32" y="1236166"/>
            <a:ext cx="7926336" cy="35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21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07754A-68A2-9453-8EF9-DB9CC5FD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" y="1328391"/>
            <a:ext cx="6594293" cy="532701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0807822-DDE6-3FB2-A5D0-3659C077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55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8F893-B7C3-CE48-ED11-03222C47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0" y="1401003"/>
            <a:ext cx="6418824" cy="432443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540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const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4E771-C3DC-1CB0-050E-BD6761A9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3" y="1376791"/>
            <a:ext cx="10498679" cy="31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947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38C66B-809B-6937-2469-6B4665BF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1" y="1327383"/>
            <a:ext cx="10578517" cy="3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3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176987-EEFE-82A0-F2AA-84D91AE1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6" y="1689658"/>
            <a:ext cx="9919067" cy="26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018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DF4DB5-2D6A-7DFF-AA38-A5BC4502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78" y="712996"/>
            <a:ext cx="10108044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6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FIND STORE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E4AB0-E417-0295-5FB4-11273DDD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726"/>
            <a:ext cx="12192000" cy="37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2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데이터 종류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860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96919-98DA-57F1-FE44-12C8F0A3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83" y="734038"/>
            <a:ext cx="7801633" cy="5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9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String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250635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C46C99-3164-A55B-62E2-39BA4DE49819}"/>
              </a:ext>
            </a:extLst>
          </p:cNvPr>
          <p:cNvSpPr txBox="1"/>
          <p:nvPr/>
        </p:nvSpPr>
        <p:spPr>
          <a:xfrm>
            <a:off x="501977" y="577816"/>
            <a:ext cx="748300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String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""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따옴표를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15654C-7217-5EA7-B87A-4772079A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77" y="4301513"/>
            <a:ext cx="8348984" cy="17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Number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1136260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F57D2-A039-AD3B-96D2-8559F7FBFBC4}"/>
              </a:ext>
            </a:extLst>
          </p:cNvPr>
          <p:cNvSpPr txBox="1"/>
          <p:nvPr/>
        </p:nvSpPr>
        <p:spPr>
          <a:xfrm>
            <a:off x="615099" y="46072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Number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정수 및 부동소수점 숫자를 나타냄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48D92-67FF-4CF5-54C5-AAAB5CFB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99" y="3666944"/>
            <a:ext cx="7449899" cy="9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2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Boolean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거짓 데이터</a:t>
            </a:r>
          </a:p>
        </p:txBody>
      </p:sp>
    </p:spTree>
    <p:extLst>
      <p:ext uri="{BB962C8B-B14F-4D97-AF65-F5344CB8AC3E}">
        <p14:creationId xmlns:p14="http://schemas.microsoft.com/office/powerpoint/2010/main" val="3790013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B6516A-6A13-986C-B07A-5571049E64FF}"/>
              </a:ext>
            </a:extLst>
          </p:cNvPr>
          <p:cNvSpPr txBox="1"/>
          <p:nvPr/>
        </p:nvSpPr>
        <p:spPr>
          <a:xfrm>
            <a:off x="624527" y="53033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Boolean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참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거짓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true, false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두 가지 값만 가지는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68589-419C-9492-D53D-8017E02A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7" y="3846040"/>
            <a:ext cx="6916217" cy="8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298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Undefined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미할당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2037297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7D6FDC-DB0C-5214-A4B4-440924B9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9" y="4528650"/>
            <a:ext cx="7955614" cy="1315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83155-F799-0937-A9A9-96F9AB2F11E1}"/>
              </a:ext>
            </a:extLst>
          </p:cNvPr>
          <p:cNvSpPr txBox="1"/>
          <p:nvPr/>
        </p:nvSpPr>
        <p:spPr>
          <a:xfrm>
            <a:off x="603884" y="574056"/>
            <a:ext cx="609442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Undifined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값이 할당되지 않은 상태를 표기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83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Null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의도된 빈 데이터</a:t>
            </a:r>
          </a:p>
        </p:txBody>
      </p:sp>
    </p:spTree>
    <p:extLst>
      <p:ext uri="{BB962C8B-B14F-4D97-AF65-F5344CB8AC3E}">
        <p14:creationId xmlns:p14="http://schemas.microsoft.com/office/powerpoint/2010/main" val="2167101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143D18-33A6-F5EE-203F-27284B118FF4}"/>
              </a:ext>
            </a:extLst>
          </p:cNvPr>
          <p:cNvSpPr txBox="1"/>
          <p:nvPr/>
        </p:nvSpPr>
        <p:spPr>
          <a:xfrm>
            <a:off x="596245" y="687686"/>
            <a:ext cx="649271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Null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어떤 값이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의도적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으로 비어 있음을 의미할 때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06D12-944A-E40F-128C-4735ED03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5" y="3475164"/>
            <a:ext cx="8131856" cy="6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9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데이터</a:t>
            </a:r>
          </a:p>
        </p:txBody>
      </p:sp>
    </p:spTree>
    <p:extLst>
      <p:ext uri="{BB962C8B-B14F-4D97-AF65-F5344CB8AC3E}">
        <p14:creationId xmlns:p14="http://schemas.microsoft.com/office/powerpoint/2010/main" val="8945228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747817-5CED-7C60-2B40-4330C624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27" y="2537959"/>
            <a:ext cx="4927722" cy="67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A7A16-8B23-1325-C53C-13327683712D}"/>
              </a:ext>
            </a:extLst>
          </p:cNvPr>
          <p:cNvSpPr txBox="1"/>
          <p:nvPr/>
        </p:nvSpPr>
        <p:spPr>
          <a:xfrm>
            <a:off x="539685" y="266382"/>
            <a:ext cx="7746476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순차적으로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4D7F7-3FE2-7B61-6CE0-3D4E70271DF9}"/>
              </a:ext>
            </a:extLst>
          </p:cNvPr>
          <p:cNvSpPr txBox="1"/>
          <p:nvPr/>
        </p:nvSpPr>
        <p:spPr>
          <a:xfrm>
            <a:off x="517227" y="3821630"/>
            <a:ext cx="787262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it-IT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EF5226-2A65-E633-D20C-9FA35BBB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7" y="5627668"/>
            <a:ext cx="5731260" cy="6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83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데이터 꾸러미</a:t>
            </a:r>
          </a:p>
        </p:txBody>
      </p:sp>
    </p:spTree>
    <p:extLst>
      <p:ext uri="{BB962C8B-B14F-4D97-AF65-F5344CB8AC3E}">
        <p14:creationId xmlns:p14="http://schemas.microsoft.com/office/powerpoint/2010/main" val="9469765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230FCE-D6AE-C743-E5C4-1E94AC60440E}"/>
              </a:ext>
            </a:extLst>
          </p:cNvPr>
          <p:cNvSpPr txBox="1"/>
          <p:nvPr/>
        </p:nvSpPr>
        <p:spPr>
          <a:xfrm>
            <a:off x="370001" y="335844"/>
            <a:ext cx="6125067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key : value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형태로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"Bicycle"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"Travel"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CBFFDD-2A11-EFE7-C042-33F81787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28" y="2222122"/>
            <a:ext cx="4859271" cy="241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388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각자를 소개할 수 있는 </a:t>
            </a:r>
            <a:r>
              <a:rPr lang="en-US" altLang="ko-KR" dirty="0"/>
              <a:t>Object </a:t>
            </a:r>
            <a:r>
              <a:rPr lang="ko-KR" altLang="en-US" dirty="0"/>
              <a:t>형태의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 선언</a:t>
            </a:r>
            <a:endParaRPr lang="en-US" altLang="ko-KR" dirty="0"/>
          </a:p>
          <a:p>
            <a:r>
              <a:rPr lang="ko-KR" altLang="en-US" dirty="0"/>
              <a:t>지금 까지 배운 모든 데이터를 사용하여 자신을 소개하는 </a:t>
            </a:r>
            <a:r>
              <a:rPr lang="en-US" altLang="ko-KR" dirty="0"/>
              <a:t>console.log </a:t>
            </a:r>
            <a:r>
              <a:rPr lang="ko-KR" altLang="en-US" dirty="0"/>
              <a:t>만들기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470897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typeof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141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자료형을 알려주는 </a:t>
            </a:r>
            <a:r>
              <a:rPr lang="en-US" altLang="ko-KR" dirty="0" err="1">
                <a:solidFill>
                  <a:srgbClr val="00B050"/>
                </a:solidFill>
              </a:rPr>
              <a:t>typeof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자료형이 어떤 것인지 알려주는 착한 친구입니다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445E5-0DCD-A92B-0D93-289F50855E71}"/>
              </a:ext>
            </a:extLst>
          </p:cNvPr>
          <p:cNvSpPr txBox="1"/>
          <p:nvPr/>
        </p:nvSpPr>
        <p:spPr>
          <a:xfrm>
            <a:off x="889666" y="2144902"/>
            <a:ext cx="6096000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59201-C901-8625-D06C-1922E8E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319" y="2144902"/>
            <a:ext cx="2839651" cy="36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42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자료형을 알려주는 </a:t>
            </a:r>
            <a:r>
              <a:rPr lang="en-US" altLang="ko-KR" dirty="0" err="1">
                <a:solidFill>
                  <a:srgbClr val="00B050"/>
                </a:solidFill>
              </a:rPr>
              <a:t>typeof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변수가 아닌 친구에게도 쓸 수 있습니다</a:t>
            </a:r>
            <a:r>
              <a:rPr lang="en-US" altLang="ko-KR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97DF24-93AC-799A-6BA1-FDD933AFA492}"/>
              </a:ext>
            </a:extLst>
          </p:cNvPr>
          <p:cNvSpPr txBox="1"/>
          <p:nvPr/>
        </p:nvSpPr>
        <p:spPr>
          <a:xfrm>
            <a:off x="838200" y="2264007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7B203E-5ED9-28BA-25AD-0D3BD09A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67" y="2264007"/>
            <a:ext cx="2338111" cy="20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2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0267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chemeClr val="accent2"/>
                </a:solidFill>
              </a:rPr>
              <a:t>Typeof</a:t>
            </a:r>
            <a:r>
              <a:rPr lang="en-US" altLang="ko-KR" dirty="0"/>
              <a:t> </a:t>
            </a:r>
            <a:r>
              <a:rPr lang="ko-KR" altLang="en-US" dirty="0"/>
              <a:t>를 사용해서 아래의 문구를 만드세요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“”</a:t>
            </a:r>
            <a:r>
              <a:rPr lang="en-US" altLang="ko-KR" dirty="0"/>
              <a:t> </a:t>
            </a:r>
            <a:r>
              <a:rPr lang="ko-KR" altLang="en-US" dirty="0"/>
              <a:t>안의 문구는 </a:t>
            </a:r>
            <a:r>
              <a:rPr lang="en-US" altLang="ko-KR" dirty="0" err="1">
                <a:solidFill>
                  <a:schemeClr val="accent2"/>
                </a:solidFill>
              </a:rPr>
              <a:t>typeof</a:t>
            </a:r>
            <a:r>
              <a:rPr lang="en-US" altLang="ko-KR" dirty="0"/>
              <a:t> </a:t>
            </a:r>
            <a:r>
              <a:rPr lang="ko-KR" altLang="en-US" dirty="0"/>
              <a:t>의 결과값으로 출력해야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 문구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“number” </a:t>
            </a:r>
            <a:r>
              <a:rPr lang="en-US" altLang="ko-KR" dirty="0"/>
              <a:t>isn’t </a:t>
            </a:r>
            <a:r>
              <a:rPr lang="en-US" altLang="ko-KR" dirty="0">
                <a:solidFill>
                  <a:srgbClr val="00B050"/>
                </a:solidFill>
              </a:rPr>
              <a:t>“string” </a:t>
            </a:r>
            <a:r>
              <a:rPr lang="en-US" altLang="ko-KR" dirty="0"/>
              <a:t>data type.</a:t>
            </a:r>
          </a:p>
          <a:p>
            <a:pPr lvl="1"/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en-US" altLang="ko-KR" dirty="0" err="1">
                <a:solidFill>
                  <a:srgbClr val="00B050"/>
                </a:solidFill>
              </a:rPr>
              <a:t>boolean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  <a:r>
              <a:rPr lang="en-US" altLang="ko-KR" dirty="0"/>
              <a:t> </a:t>
            </a:r>
            <a:r>
              <a:rPr lang="ko-KR" altLang="en-US" dirty="0"/>
              <a:t>이나 </a:t>
            </a:r>
            <a:r>
              <a:rPr lang="en-US" altLang="ko-KR" dirty="0">
                <a:solidFill>
                  <a:srgbClr val="00B050"/>
                </a:solidFill>
              </a:rPr>
              <a:t>“null”</a:t>
            </a:r>
            <a:r>
              <a:rPr lang="en-US" altLang="ko-KR" dirty="0"/>
              <a:t> </a:t>
            </a:r>
            <a:r>
              <a:rPr lang="ko-KR" altLang="en-US" dirty="0"/>
              <a:t>에 사용하면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“object”</a:t>
            </a:r>
            <a:r>
              <a:rPr lang="en-US" altLang="ko-KR" dirty="0"/>
              <a:t> </a:t>
            </a:r>
            <a:r>
              <a:rPr lang="ko-KR" altLang="en-US" dirty="0"/>
              <a:t>결과를 얻을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3904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752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변수를 동시에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6189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변수를 </a:t>
            </a:r>
            <a:r>
              <a:rPr lang="ko-KR" altLang="en-US" dirty="0">
                <a:solidFill>
                  <a:schemeClr val="accent2"/>
                </a:solidFill>
              </a:rPr>
              <a:t>동시에</a:t>
            </a:r>
            <a:r>
              <a:rPr lang="ko-KR" altLang="en-US" dirty="0"/>
              <a:t> 쓰고 싶을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메소드의 매개 변수로 넣어서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”, </a:t>
            </a:r>
            <a:r>
              <a:rPr lang="ko-KR" altLang="en-US" dirty="0"/>
              <a:t>변수</a:t>
            </a:r>
            <a:r>
              <a:rPr lang="en-US" altLang="ko-KR" dirty="0"/>
              <a:t>,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+</a:t>
            </a:r>
            <a:r>
              <a:rPr lang="ko-KR" altLang="en-US" dirty="0"/>
              <a:t> 연산자를 사용해서 변수를 문자로 변환 후 더하여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 + </a:t>
            </a:r>
            <a:r>
              <a:rPr lang="ko-KR" altLang="en-US" dirty="0"/>
              <a:t>변수 </a:t>
            </a:r>
            <a:r>
              <a:rPr lang="en-US" altLang="ko-KR" dirty="0"/>
              <a:t>+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ko-KR" altLang="en-US" dirty="0" err="1"/>
              <a:t>백틱</a:t>
            </a:r>
            <a:r>
              <a:rPr lang="ko-KR" altLang="en-US" dirty="0"/>
              <a:t> 문자 사용</a:t>
            </a:r>
            <a:endParaRPr lang="en-US" altLang="ko-KR" dirty="0"/>
          </a:p>
          <a:p>
            <a:pPr lvl="1"/>
            <a:r>
              <a:rPr lang="en-US" altLang="ko-KR" dirty="0"/>
              <a:t>`</a:t>
            </a:r>
            <a:r>
              <a:rPr lang="ko-KR" altLang="en-US" dirty="0"/>
              <a:t>문자를 쓰다가 변수를 쓰고 싶으면 </a:t>
            </a:r>
            <a:r>
              <a:rPr lang="en-US" altLang="ko-KR" dirty="0"/>
              <a:t>${variable} </a:t>
            </a:r>
            <a:r>
              <a:rPr lang="ko-KR" altLang="en-US" dirty="0"/>
              <a:t>처럼 쓰면 됩니다</a:t>
            </a:r>
            <a:r>
              <a:rPr lang="en-US" altLang="ko-KR" dirty="0"/>
              <a:t>`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5305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문자와 변수를 혼용해서 </a:t>
            </a:r>
            <a:r>
              <a:rPr lang="ko-KR" altLang="en-US" dirty="0"/>
              <a:t>쓰고 싶을 때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3C7D6-1B6D-2979-2A81-5FB7E04ADCE7}"/>
              </a:ext>
            </a:extLst>
          </p:cNvPr>
          <p:cNvSpPr txBox="1"/>
          <p:nvPr/>
        </p:nvSpPr>
        <p:spPr>
          <a:xfrm>
            <a:off x="681318" y="1662518"/>
            <a:ext cx="805927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김계환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김민정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김범석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5EF41-665A-F29B-17DB-3B2A4E54FF53}"/>
              </a:ext>
            </a:extLst>
          </p:cNvPr>
          <p:cNvSpPr txBox="1"/>
          <p:nvPr/>
        </p:nvSpPr>
        <p:spPr>
          <a:xfrm>
            <a:off x="681316" y="2365977"/>
            <a:ext cx="846268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구슬기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김계환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김민정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김범석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0866A8-BD1B-F157-FADA-69F13CC1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6" y="4383134"/>
            <a:ext cx="3620630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0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문자와 변수를 혼용</a:t>
            </a:r>
            <a:r>
              <a:rPr lang="ko-KR" altLang="en-US" dirty="0"/>
              <a:t>해서 쓰고 싶을 때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D15B7-AA33-7615-0713-C2AF3C856CAC}"/>
              </a:ext>
            </a:extLst>
          </p:cNvPr>
          <p:cNvSpPr txBox="1"/>
          <p:nvPr/>
        </p:nvSpPr>
        <p:spPr>
          <a:xfrm>
            <a:off x="636492" y="1507686"/>
            <a:ext cx="8346143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이름은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806EFC-3698-F403-04E7-622C2B48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2" y="2766770"/>
            <a:ext cx="3620630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462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형 변환</a:t>
            </a:r>
          </a:p>
        </p:txBody>
      </p:sp>
    </p:spTree>
    <p:extLst>
      <p:ext uri="{BB962C8B-B14F-4D97-AF65-F5344CB8AC3E}">
        <p14:creationId xmlns:p14="http://schemas.microsoft.com/office/powerpoint/2010/main" val="32837780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성적을 구하는 프로그램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D7968-EA84-E394-37A4-B9F59E7939E6}"/>
              </a:ext>
            </a:extLst>
          </p:cNvPr>
          <p:cNvSpPr txBox="1"/>
          <p:nvPr/>
        </p:nvSpPr>
        <p:spPr>
          <a:xfrm>
            <a:off x="708211" y="1292531"/>
            <a:ext cx="740484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수학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영어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309646-4946-C62A-4DC3-21856A33AE11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그런데 결과값이 좀 이상하죠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Prompt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입력 받은 값은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저장이 됩니다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“80” + “50” = “8050”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“8050” / 2  4025</a:t>
            </a:r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5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자동 </a:t>
            </a:r>
            <a:r>
              <a:rPr lang="ko-KR" altLang="en-US" dirty="0" err="1"/>
              <a:t>형변환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처음에는 편할 수도 있지만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큰 문제를 일으키게 됩니다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방금도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Error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떴으면 바로 문제를 수정 했겠지만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Error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뜨지 않고 프로그램이 구동이 되었죠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지금은 작은 프로그램이라 문제가 없었지만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프로그램이 더 커진다면 의도하지 않았지만 정말 중대한 문제를 일으킬 수도 있습니다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 lvl="1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만약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 err="1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비트코인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거래 사이트라면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61979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자동 형변환에 의존 하지 않고 개발자가 직접 형 변환을 시키는 것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String()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;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숫자로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Number();</a:t>
            </a:r>
            <a:endParaRPr lang="en-US" altLang="ko-KR" b="0" dirty="0">
              <a:solidFill>
                <a:srgbClr val="00B05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923EA-E756-69CA-F911-31381DB545EA}"/>
              </a:ext>
            </a:extLst>
          </p:cNvPr>
          <p:cNvSpPr txBox="1"/>
          <p:nvPr/>
        </p:nvSpPr>
        <p:spPr>
          <a:xfrm>
            <a:off x="838200" y="3698277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96C6F2-7B8B-DBFB-1394-CB5FA809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301" y="3698277"/>
            <a:ext cx="2640225" cy="15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54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Bool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타입으로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Boolean();</a:t>
            </a:r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2A1FD-6F07-78C1-33BA-BC04AD587B9C}"/>
              </a:ext>
            </a:extLst>
          </p:cNvPr>
          <p:cNvSpPr txBox="1"/>
          <p:nvPr/>
        </p:nvSpPr>
        <p:spPr>
          <a:xfrm>
            <a:off x="838200" y="223495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Boolean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타입으로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23388A-921D-C24A-4C4E-089CE191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617" y="2234951"/>
            <a:ext cx="1348536" cy="27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9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6562</TotalTime>
  <Words>6736</Words>
  <Application>Microsoft Office PowerPoint</Application>
  <PresentationFormat>와이드스크린</PresentationFormat>
  <Paragraphs>1105</Paragraphs>
  <Slides>277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277</vt:i4>
      </vt:variant>
    </vt:vector>
  </HeadingPairs>
  <TitlesOfParts>
    <vt:vector size="284" baseType="lpstr">
      <vt:lpstr>Arial</vt:lpstr>
      <vt:lpstr>Mosk Bold 700</vt:lpstr>
      <vt:lpstr>Consolas</vt:lpstr>
      <vt:lpstr>강한공군체 Medium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실습, 이디오피아 구현하기</vt:lpstr>
      <vt:lpstr>실습, Favorite 구현하기</vt:lpstr>
      <vt:lpstr>실습, Magazine 구현하기</vt:lpstr>
      <vt:lpstr>실습, FIND STORE 구현하기</vt:lpstr>
      <vt:lpstr>PowerPoint 프레젠테이션</vt:lpstr>
      <vt:lpstr>PowerPoint 프레젠테이션</vt:lpstr>
      <vt:lpstr>FOOTER 구현하기</vt:lpstr>
      <vt:lpstr>PowerPoint 프레젠테이션</vt:lpstr>
      <vt:lpstr>PowerPoint 프레젠테이션</vt:lpstr>
      <vt:lpstr>FOOTER, menu 구현하기</vt:lpstr>
      <vt:lpstr>실습, FOOTER 구현하기</vt:lpstr>
      <vt:lpstr>PowerPoint 프레젠테이션</vt:lpstr>
      <vt:lpstr>실습, sub_menu 구현하기</vt:lpstr>
      <vt:lpstr>PowerPoint 프레젠테이션</vt:lpstr>
      <vt:lpstr>실습, button 영역 구현하기</vt:lpstr>
      <vt:lpstr>실습, copylight 영역 구현하기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개발자 도구 실행!</vt:lpstr>
      <vt:lpstr>PowerPoint 프레젠테이션</vt:lpstr>
      <vt:lpstr>PowerPoint 프레젠테이션</vt:lpstr>
      <vt:lpstr>3가지 CSS 참조 방식 </vt:lpstr>
      <vt:lpstr>PowerPoint 프레젠테이션</vt:lpstr>
      <vt:lpstr>PowerPoint 프레젠테이션</vt:lpstr>
      <vt:lpstr>내장 방식!</vt:lpstr>
      <vt:lpstr>링크 방식!</vt:lpstr>
      <vt:lpstr>각각의 장단점이 존재 하겠죠?</vt:lpstr>
      <vt:lpstr>일단 해봅시다!</vt:lpstr>
      <vt:lpstr>실습</vt:lpstr>
      <vt:lpstr>읽기 순서?</vt:lpstr>
      <vt:lpstr>PowerPoint 프레젠테이션</vt:lpstr>
      <vt:lpstr>읽기 순서!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단축키만 잘 외우시면 됩니다!</vt:lpstr>
      <vt:lpstr>PowerPoint 프레젠테이션</vt:lpstr>
      <vt:lpstr>PowerPoint 프레젠테이션</vt:lpstr>
      <vt:lpstr>PowerPoint 프레젠테이션</vt:lpstr>
      <vt:lpstr>PowerPoint 프레젠테이션</vt:lpstr>
      <vt:lpstr>변수, let</vt:lpstr>
      <vt:lpstr>변수, let</vt:lpstr>
      <vt:lpstr>변수, const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자료형을 알려주는 typeof</vt:lpstr>
      <vt:lpstr>자료형을 알려주는 typeof</vt:lpstr>
      <vt:lpstr>실습</vt:lpstr>
      <vt:lpstr>PowerPoint 프레젠테이션</vt:lpstr>
      <vt:lpstr>문자 + 변수를 동시에 쓰고 싶을 때!</vt:lpstr>
      <vt:lpstr>문자와 변수를 혼용해서 쓰고 싶을 때!</vt:lpstr>
      <vt:lpstr>문자와 변수를 혼용해서 쓰고 싶을 때!</vt:lpstr>
      <vt:lpstr>PowerPoint 프레젠테이션</vt:lpstr>
      <vt:lpstr>성적을 구하는 프로그램 만들기</vt:lpstr>
      <vt:lpstr>JS의 자동 형변환!</vt:lpstr>
      <vt:lpstr>명시적 형변환</vt:lpstr>
      <vt:lpstr>명시적 형변환</vt:lpstr>
      <vt:lpstr>명시적 형변환 – 주의 사항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var 의 문제점</vt:lpstr>
      <vt:lpstr>PowerPoint 프레젠테이션</vt:lpstr>
      <vt:lpstr>기본 연산자</vt:lpstr>
      <vt:lpstr>연산자 줄여서 쓰기</vt:lpstr>
      <vt:lpstr>증가, 감소 연산자</vt:lpstr>
      <vt:lpstr>PowerPoint 프레젠테이션</vt:lpstr>
      <vt:lpstr>비교 연산자!</vt:lpstr>
      <vt:lpstr>일치 연산자(===)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IF / ELSE</vt:lpstr>
      <vt:lpstr>IF / ELSE IF / ELSE</vt:lpstr>
      <vt:lpstr>IF 중첩</vt:lpstr>
      <vt:lpstr>PowerPoint 프레젠테이션</vt:lpstr>
      <vt:lpstr>PowerPoint 프레젠테이션</vt:lpstr>
      <vt:lpstr>PowerPoint 프레젠테이션</vt:lpstr>
      <vt:lpstr>OR 연산자, ||</vt:lpstr>
      <vt:lpstr>AND 연산자, &amp;&amp;</vt:lpstr>
      <vt:lpstr>NOT 연산자, !</vt:lpstr>
      <vt:lpstr>요상하네요!?</vt:lpstr>
      <vt:lpstr>요상하네요!?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IF 문을 간단하게 표현하는 방법</vt:lpstr>
      <vt:lpstr>실습</vt:lpstr>
      <vt:lpstr>PowerPoint 프레젠테이션</vt:lpstr>
      <vt:lpstr>PowerPoint 프레젠테이션</vt:lpstr>
      <vt:lpstr>For 문</vt:lpstr>
      <vt:lpstr>PowerPoint 프레젠테이션</vt:lpstr>
      <vt:lpstr>2중 For 문</vt:lpstr>
      <vt:lpstr>실습</vt:lpstr>
      <vt:lpstr>실습</vt:lpstr>
      <vt:lpstr>PowerPoint 프레젠테이션</vt:lpstr>
      <vt:lpstr>PowerPoint 프레젠테이션</vt:lpstr>
      <vt:lpstr>PowerPoint 프레젠테이션</vt:lpstr>
      <vt:lpstr>while 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break</vt:lpstr>
      <vt:lpstr>continue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매개변수와 인자</vt:lpstr>
      <vt:lpstr>매개 변수가 없는 함수!</vt:lpstr>
      <vt:lpstr>매개 변수가 있는 함수!</vt:lpstr>
      <vt:lpstr>매개 변수가 있는 함수!</vt:lpstr>
      <vt:lpstr>매개 변수, default 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화살표 함수로 만들어 보기</vt:lpstr>
      <vt:lpstr>실습!</vt:lpstr>
      <vt:lpstr>PowerPoint 프레젠테이션</vt:lpstr>
      <vt:lpstr>onclick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실습!</vt:lpstr>
      <vt:lpstr>PowerPoint 프레젠테이션</vt:lpstr>
      <vt:lpstr>PowerPoint 프레젠테이션</vt:lpstr>
      <vt:lpstr>메소드 체이닝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DOM(Document Object Model)</vt:lpstr>
      <vt:lpstr>PowerPoint 프레젠테이션</vt:lpstr>
      <vt:lpstr>PowerPoint 프레젠테이션</vt:lpstr>
      <vt:lpstr>PowerPoint 프레젠테이션</vt:lpstr>
      <vt:lpstr>querySelector(“요소 선택자”)</vt:lpstr>
      <vt:lpstr>addEventListener(이벤트, 명령)</vt:lpstr>
      <vt:lpstr>PowerPoint 프레젠테이션</vt:lpstr>
      <vt:lpstr>classList.add / remove / contain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811</cp:revision>
  <dcterms:created xsi:type="dcterms:W3CDTF">2022-05-29T13:34:07Z</dcterms:created>
  <dcterms:modified xsi:type="dcterms:W3CDTF">2023-02-08T17:44:58Z</dcterms:modified>
</cp:coreProperties>
</file>